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26.svg" ContentType="image/svg+xml"/>
  <Override PartName="/ppt/media/image2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8288000" cy="10287000"/>
  <p:notesSz cx="6858000" cy="9144000"/>
  <p:embeddedFontLst>
    <p:embeddedFont>
      <p:font typeface="Century Gothic Paneuropean Bold" panose="020B0702020202020204"/>
      <p:bold r:id="rId28"/>
    </p:embeddedFont>
    <p:embeddedFont>
      <p:font typeface="Open Sans"/>
      <p:regular r:id="rId29"/>
    </p:embeddedFont>
    <p:embeddedFont>
      <p:font typeface="Open Sans Bold"/>
      <p:bold r:id="rId30"/>
    </p:embeddedFont>
    <p:embeddedFont>
      <p:font typeface="Big Shoulders Display Bold"/>
      <p:bold r:id="rId31"/>
    </p:embeddedFont>
    <p:embeddedFont>
      <p:font typeface="Canva Sans Bold" panose="020B0803030501040103"/>
      <p:bold r:id="rId32"/>
    </p:embeddedFont>
    <p:embeddedFont>
      <p:font typeface="Canva Sans" panose="020B0503030501040103"/>
      <p:regular r:id="rId33"/>
    </p:embeddedFont>
    <p:embeddedFont>
      <p:font typeface="Calibri" panose="020F0502020204030204" charset="0"/>
      <p:regular r:id="rId34"/>
      <p:bold r:id="rId35"/>
      <p:italic r:id="rId36"/>
      <p:boldItalic r:id="rId37"/>
    </p:embeddedFont>
    <p:embeddedFont>
      <p:font typeface="Open Sans Medium"/>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6439689" y="2439189"/>
            <a:ext cx="5408621" cy="540862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AC4FF"/>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0">
            <a:off x="5371211" y="7146358"/>
            <a:ext cx="7545577" cy="701517"/>
            <a:chOff x="0" y="0"/>
            <a:chExt cx="1987313" cy="184762"/>
          </a:xfrm>
        </p:grpSpPr>
        <p:sp>
          <p:nvSpPr>
            <p:cNvPr id="12" name="Freeform 12"/>
            <p:cNvSpPr/>
            <p:nvPr/>
          </p:nvSpPr>
          <p:spPr>
            <a:xfrm>
              <a:off x="0" y="0"/>
              <a:ext cx="1987313" cy="184762"/>
            </a:xfrm>
            <a:custGeom>
              <a:avLst/>
              <a:gdLst/>
              <a:ahLst/>
              <a:cxnLst/>
              <a:rect l="l" t="t" r="r" b="b"/>
              <a:pathLst>
                <a:path w="1987313" h="184762">
                  <a:moveTo>
                    <a:pt x="92381" y="0"/>
                  </a:moveTo>
                  <a:lnTo>
                    <a:pt x="1894932" y="0"/>
                  </a:lnTo>
                  <a:cubicBezTo>
                    <a:pt x="1945952" y="0"/>
                    <a:pt x="1987313" y="41360"/>
                    <a:pt x="1987313" y="92381"/>
                  </a:cubicBezTo>
                  <a:lnTo>
                    <a:pt x="1987313" y="92381"/>
                  </a:lnTo>
                  <a:cubicBezTo>
                    <a:pt x="1987313" y="116882"/>
                    <a:pt x="1977580" y="140379"/>
                    <a:pt x="1960255" y="157704"/>
                  </a:cubicBezTo>
                  <a:cubicBezTo>
                    <a:pt x="1942930" y="175029"/>
                    <a:pt x="1919433" y="184762"/>
                    <a:pt x="1894932" y="184762"/>
                  </a:cubicBezTo>
                  <a:lnTo>
                    <a:pt x="92381" y="184762"/>
                  </a:lnTo>
                  <a:cubicBezTo>
                    <a:pt x="67880" y="184762"/>
                    <a:pt x="44382" y="175029"/>
                    <a:pt x="27058" y="157704"/>
                  </a:cubicBezTo>
                  <a:cubicBezTo>
                    <a:pt x="9733" y="140379"/>
                    <a:pt x="0" y="116882"/>
                    <a:pt x="0" y="92381"/>
                  </a:cubicBezTo>
                  <a:lnTo>
                    <a:pt x="0" y="92381"/>
                  </a:lnTo>
                  <a:cubicBezTo>
                    <a:pt x="0" y="67880"/>
                    <a:pt x="9733" y="44382"/>
                    <a:pt x="27058" y="27058"/>
                  </a:cubicBezTo>
                  <a:cubicBezTo>
                    <a:pt x="44382" y="9733"/>
                    <a:pt x="67880" y="0"/>
                    <a:pt x="92381" y="0"/>
                  </a:cubicBezTo>
                  <a:close/>
                </a:path>
              </a:pathLst>
            </a:custGeom>
            <a:solidFill>
              <a:srgbClr val="7AC4FF"/>
            </a:solidFill>
          </p:spPr>
        </p:sp>
        <p:sp>
          <p:nvSpPr>
            <p:cNvPr id="13" name="TextBox 13"/>
            <p:cNvSpPr txBox="1"/>
            <p:nvPr/>
          </p:nvSpPr>
          <p:spPr>
            <a:xfrm>
              <a:off x="0" y="-38100"/>
              <a:ext cx="1987313" cy="222862"/>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17923161" y="8528621"/>
            <a:ext cx="729679" cy="7296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17" name="Freeform 17"/>
          <p:cNvSpPr/>
          <p:nvPr/>
        </p:nvSpPr>
        <p:spPr>
          <a:xfrm>
            <a:off x="55392"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1"/>
            <a:stretch>
              <a:fillRect/>
            </a:stretch>
          </a:blipFill>
        </p:spPr>
      </p:sp>
      <p:sp>
        <p:nvSpPr>
          <p:cNvPr id="18" name="TextBox 18"/>
          <p:cNvSpPr txBox="1"/>
          <p:nvPr/>
        </p:nvSpPr>
        <p:spPr>
          <a:xfrm>
            <a:off x="2268393" y="3258852"/>
            <a:ext cx="13751215" cy="3283578"/>
          </a:xfrm>
          <a:prstGeom prst="rect">
            <a:avLst/>
          </a:prstGeom>
        </p:spPr>
        <p:txBody>
          <a:bodyPr lIns="0" tIns="0" rIns="0" bIns="0" rtlCol="0" anchor="t">
            <a:spAutoFit/>
          </a:bodyPr>
          <a:lstStyle/>
          <a:p>
            <a:pPr algn="ctr">
              <a:lnSpc>
                <a:spcPts val="13265"/>
              </a:lnSpc>
              <a:spcBef>
                <a:spcPct val="0"/>
              </a:spcBef>
            </a:pPr>
            <a:r>
              <a:rPr lang="en-US" sz="9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NHẬN DIỆN BIỂN BÁO BẰNG YOLO </a:t>
            </a:r>
            <a:endParaRPr lang="en-US" sz="9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19" name="TextBox 19"/>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20" name="TextBox 20"/>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21" name="TextBox 21"/>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22" name="TextBox 22"/>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23" name="TextBox 23"/>
          <p:cNvSpPr txBox="1"/>
          <p:nvPr/>
        </p:nvSpPr>
        <p:spPr>
          <a:xfrm>
            <a:off x="4095583" y="7211394"/>
            <a:ext cx="10096834" cy="514295"/>
          </a:xfrm>
          <a:prstGeom prst="rect">
            <a:avLst/>
          </a:prstGeom>
        </p:spPr>
        <p:txBody>
          <a:bodyPr lIns="0" tIns="0" rIns="0" bIns="0" rtlCol="0" anchor="t">
            <a:spAutoFit/>
          </a:bodyPr>
          <a:lstStyle/>
          <a:p>
            <a:pPr algn="ctr">
              <a:lnSpc>
                <a:spcPts val="4200"/>
              </a:lnSpc>
            </a:pPr>
            <a:r>
              <a:rPr lang="en-US" sz="3000" b="1">
                <a:solidFill>
                  <a:srgbClr val="000000"/>
                </a:solidFill>
                <a:latin typeface="Open Sans Bold"/>
                <a:ea typeface="Open Sans Bold"/>
                <a:cs typeface="Open Sans Bold"/>
                <a:sym typeface="Open Sans Bold"/>
              </a:rPr>
              <a:t>Giảng viên: Võ Quang Hoàng Khang</a:t>
            </a:r>
            <a:endParaRPr lang="en-US" sz="3000" b="1">
              <a:solidFill>
                <a:srgbClr val="000000"/>
              </a:solidFill>
              <a:latin typeface="Open Sans Bold"/>
              <a:ea typeface="Open Sans Bold"/>
              <a:cs typeface="Open Sans Bold"/>
              <a:sym typeface="Open Sans Bold"/>
            </a:endParaRPr>
          </a:p>
        </p:txBody>
      </p:sp>
      <p:sp>
        <p:nvSpPr>
          <p:cNvPr id="24" name="TextBox 24"/>
          <p:cNvSpPr txBox="1"/>
          <p:nvPr/>
        </p:nvSpPr>
        <p:spPr>
          <a:xfrm>
            <a:off x="194546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9" name="TextBox 9"/>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10" name="TextBox 10"/>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11" name="TextBox 11"/>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grpSp>
        <p:nvGrpSpPr>
          <p:cNvPr id="12" name="Group 12"/>
          <p:cNvGrpSpPr/>
          <p:nvPr/>
        </p:nvGrpSpPr>
        <p:grpSpPr>
          <a:xfrm rot="0">
            <a:off x="17923161" y="8528621"/>
            <a:ext cx="729679" cy="72967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15" name="TextBox 15"/>
          <p:cNvSpPr txBox="1"/>
          <p:nvPr/>
        </p:nvSpPr>
        <p:spPr>
          <a:xfrm>
            <a:off x="5297853" y="1217550"/>
            <a:ext cx="10642990" cy="1039668"/>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Tiền xữ lí dữ liệu 1</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grpSp>
        <p:nvGrpSpPr>
          <p:cNvPr id="16" name="Group 16"/>
          <p:cNvGrpSpPr/>
          <p:nvPr/>
        </p:nvGrpSpPr>
        <p:grpSpPr>
          <a:xfrm rot="-5400000">
            <a:off x="6734514" y="4997033"/>
            <a:ext cx="4526036" cy="292935"/>
            <a:chOff x="0" y="0"/>
            <a:chExt cx="1192043" cy="77152"/>
          </a:xfrm>
        </p:grpSpPr>
        <p:sp>
          <p:nvSpPr>
            <p:cNvPr id="17" name="Freeform 17"/>
            <p:cNvSpPr/>
            <p:nvPr/>
          </p:nvSpPr>
          <p:spPr>
            <a:xfrm>
              <a:off x="0" y="0"/>
              <a:ext cx="1192043" cy="77152"/>
            </a:xfrm>
            <a:custGeom>
              <a:avLst/>
              <a:gdLst/>
              <a:ahLst/>
              <a:cxnLst/>
              <a:rect l="l" t="t" r="r" b="b"/>
              <a:pathLst>
                <a:path w="1192043" h="77152">
                  <a:moveTo>
                    <a:pt x="38576" y="0"/>
                  </a:moveTo>
                  <a:lnTo>
                    <a:pt x="1153467" y="0"/>
                  </a:lnTo>
                  <a:cubicBezTo>
                    <a:pt x="1174772" y="0"/>
                    <a:pt x="1192043" y="17271"/>
                    <a:pt x="1192043" y="38576"/>
                  </a:cubicBezTo>
                  <a:lnTo>
                    <a:pt x="1192043" y="38576"/>
                  </a:lnTo>
                  <a:cubicBezTo>
                    <a:pt x="1192043" y="48807"/>
                    <a:pt x="1187978" y="58619"/>
                    <a:pt x="1180744" y="65853"/>
                  </a:cubicBezTo>
                  <a:cubicBezTo>
                    <a:pt x="1173510" y="73087"/>
                    <a:pt x="1163698" y="77152"/>
                    <a:pt x="1153467" y="77152"/>
                  </a:cubicBezTo>
                  <a:lnTo>
                    <a:pt x="38576" y="77152"/>
                  </a:lnTo>
                  <a:cubicBezTo>
                    <a:pt x="17271" y="77152"/>
                    <a:pt x="0" y="59881"/>
                    <a:pt x="0" y="38576"/>
                  </a:cubicBezTo>
                  <a:lnTo>
                    <a:pt x="0" y="38576"/>
                  </a:lnTo>
                  <a:cubicBezTo>
                    <a:pt x="0" y="17271"/>
                    <a:pt x="17271" y="0"/>
                    <a:pt x="38576" y="0"/>
                  </a:cubicBezTo>
                  <a:close/>
                </a:path>
              </a:pathLst>
            </a:custGeom>
            <a:solidFill>
              <a:srgbClr val="7AC4FF"/>
            </a:solidFill>
          </p:spPr>
        </p:sp>
        <p:sp>
          <p:nvSpPr>
            <p:cNvPr id="18" name="TextBox 18"/>
            <p:cNvSpPr txBox="1"/>
            <p:nvPr/>
          </p:nvSpPr>
          <p:spPr>
            <a:xfrm>
              <a:off x="0" y="-38100"/>
              <a:ext cx="1192043" cy="115252"/>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1208992" y="3038829"/>
            <a:ext cx="6862633" cy="3952875"/>
          </a:xfrm>
          <a:prstGeom prst="rect">
            <a:avLst/>
          </a:prstGeom>
        </p:spPr>
        <p:txBody>
          <a:bodyPr lIns="0" tIns="0" rIns="0" bIns="0" rtlCol="0" anchor="t">
            <a:spAutoFit/>
          </a:bodyPr>
          <a:lstStyle/>
          <a:p>
            <a:pPr algn="l">
              <a:lnSpc>
                <a:spcPts val="3500"/>
              </a:lnSpc>
            </a:pPr>
            <a:r>
              <a:rPr lang="en-US" sz="2500">
                <a:solidFill>
                  <a:srgbClr val="FFFFFF"/>
                </a:solidFill>
                <a:latin typeface="Open Sans"/>
                <a:ea typeface="Open Sans"/>
                <a:cs typeface="Open Sans"/>
                <a:sym typeface="Open Sans"/>
              </a:rPr>
              <a:t>1. Hiệu chỉnh Gamma (Gamma Correction)</a:t>
            </a:r>
            <a:endParaRPr lang="en-US" sz="2500">
              <a:solidFill>
                <a:srgbClr val="FFFFFF"/>
              </a:solidFill>
              <a:latin typeface="Open Sans"/>
              <a:ea typeface="Open Sans"/>
              <a:cs typeface="Open Sans"/>
              <a:sym typeface="Open Sans"/>
            </a:endParaRPr>
          </a:p>
          <a:p>
            <a:pPr marL="431800" lvl="1" indent="-215900" algn="l">
              <a:lnSpc>
                <a:spcPts val="2800"/>
              </a:lnSpc>
              <a:buFont typeface="Arial" panose="020B0604020202020204"/>
              <a:buChar char="•"/>
            </a:pPr>
            <a:r>
              <a:rPr lang="en-US" sz="2000">
                <a:solidFill>
                  <a:srgbClr val="FFFFFF"/>
                </a:solidFill>
                <a:latin typeface="Open Sans"/>
                <a:ea typeface="Open Sans"/>
                <a:cs typeface="Open Sans"/>
                <a:sym typeface="Open Sans"/>
              </a:rPr>
              <a:t>Mục đích: Điều chỉnh độ sáng tổng thể của ảnh bằng cách thay đổi độ tương phản theo cấp độ phi tuyến.</a:t>
            </a:r>
            <a:endParaRPr lang="en-US" sz="2000">
              <a:solidFill>
                <a:srgbClr val="FFFFFF"/>
              </a:solidFill>
              <a:latin typeface="Open Sans"/>
              <a:ea typeface="Open Sans"/>
              <a:cs typeface="Open Sans"/>
              <a:sym typeface="Open Sans"/>
            </a:endParaRPr>
          </a:p>
          <a:p>
            <a:pPr marL="431800" lvl="1" indent="-215900" algn="l">
              <a:lnSpc>
                <a:spcPts val="2800"/>
              </a:lnSpc>
              <a:buFont typeface="Arial" panose="020B0604020202020204"/>
              <a:buChar char="•"/>
            </a:pPr>
            <a:r>
              <a:rPr lang="en-US" sz="2000">
                <a:solidFill>
                  <a:srgbClr val="FFFFFF"/>
                </a:solidFill>
                <a:latin typeface="Open Sans"/>
                <a:ea typeface="Open Sans"/>
                <a:cs typeface="Open Sans"/>
                <a:sym typeface="Open Sans"/>
              </a:rPr>
              <a:t>Cách làm:</a:t>
            </a:r>
            <a:endParaRPr lang="en-US" sz="2000">
              <a:solidFill>
                <a:srgbClr val="FFFFFF"/>
              </a:solidFill>
              <a:latin typeface="Open Sans"/>
              <a:ea typeface="Open Sans"/>
              <a:cs typeface="Open Sans"/>
              <a:sym typeface="Open Sans"/>
            </a:endParaRPr>
          </a:p>
          <a:p>
            <a:pPr marL="863600" lvl="2" indent="-287655" algn="l">
              <a:lnSpc>
                <a:spcPts val="2800"/>
              </a:lnSpc>
              <a:buFont typeface="Arial" panose="020B0604020202020204"/>
              <a:buChar char="⚬"/>
            </a:pPr>
            <a:r>
              <a:rPr lang="en-US" sz="2000">
                <a:solidFill>
                  <a:srgbClr val="FFFFFF"/>
                </a:solidFill>
                <a:latin typeface="Open Sans"/>
                <a:ea typeface="Open Sans"/>
                <a:cs typeface="Open Sans"/>
                <a:sym typeface="Open Sans"/>
              </a:rPr>
              <a:t>Ảnh được đọc và chuyển từ BGR sang RGB.</a:t>
            </a:r>
            <a:endParaRPr lang="en-US" sz="2000">
              <a:solidFill>
                <a:srgbClr val="FFFFFF"/>
              </a:solidFill>
              <a:latin typeface="Open Sans"/>
              <a:ea typeface="Open Sans"/>
              <a:cs typeface="Open Sans"/>
              <a:sym typeface="Open Sans"/>
            </a:endParaRPr>
          </a:p>
          <a:p>
            <a:pPr marL="863600" lvl="2" indent="-287655" algn="l">
              <a:lnSpc>
                <a:spcPts val="2800"/>
              </a:lnSpc>
              <a:buFont typeface="Arial" panose="020B0604020202020204"/>
              <a:buChar char="⚬"/>
            </a:pPr>
            <a:r>
              <a:rPr lang="en-US" sz="2000">
                <a:solidFill>
                  <a:srgbClr val="FFFFFF"/>
                </a:solidFill>
                <a:latin typeface="Open Sans"/>
                <a:ea typeface="Open Sans"/>
                <a:cs typeface="Open Sans"/>
                <a:sym typeface="Open Sans"/>
              </a:rPr>
              <a:t>Dùng công thức output = input^gamma để làm sáng ảnh (với gamma &gt; 1).</a:t>
            </a:r>
            <a:endParaRPr lang="en-US" sz="2000">
              <a:solidFill>
                <a:srgbClr val="FFFFFF"/>
              </a:solidFill>
              <a:latin typeface="Open Sans"/>
              <a:ea typeface="Open Sans"/>
              <a:cs typeface="Open Sans"/>
              <a:sym typeface="Open Sans"/>
            </a:endParaRPr>
          </a:p>
          <a:p>
            <a:pPr marL="863600" lvl="2" indent="-287655" algn="l">
              <a:lnSpc>
                <a:spcPts val="2800"/>
              </a:lnSpc>
              <a:buFont typeface="Arial" panose="020B0604020202020204"/>
              <a:buChar char="⚬"/>
            </a:pPr>
            <a:r>
              <a:rPr lang="en-US" sz="2000">
                <a:solidFill>
                  <a:srgbClr val="FFFFFF"/>
                </a:solidFill>
                <a:latin typeface="Open Sans"/>
                <a:ea typeface="Open Sans"/>
                <a:cs typeface="Open Sans"/>
                <a:sym typeface="Open Sans"/>
              </a:rPr>
              <a:t>Hiển thị và lưu ảnh sau khi xử lý.</a:t>
            </a:r>
            <a:endParaRPr lang="en-US" sz="2000">
              <a:solidFill>
                <a:srgbClr val="FFFFFF"/>
              </a:solidFill>
              <a:latin typeface="Open Sans"/>
              <a:ea typeface="Open Sans"/>
              <a:cs typeface="Open Sans"/>
              <a:sym typeface="Open Sans"/>
            </a:endParaRPr>
          </a:p>
          <a:p>
            <a:pPr marL="431800" lvl="1" indent="-215900" algn="l">
              <a:lnSpc>
                <a:spcPts val="2800"/>
              </a:lnSpc>
              <a:buFont typeface="Arial" panose="020B0604020202020204"/>
              <a:buChar char="•"/>
            </a:pPr>
            <a:r>
              <a:rPr lang="en-US" sz="2000">
                <a:solidFill>
                  <a:srgbClr val="FFFFFF"/>
                </a:solidFill>
                <a:latin typeface="Open Sans"/>
                <a:ea typeface="Open Sans"/>
                <a:cs typeface="Open Sans"/>
                <a:sym typeface="Open Sans"/>
              </a:rPr>
              <a:t>Hiệu quả: Cải thiện độ sáng trong các vùng tối mà không làm cháy sáng các vùng sáng.</a:t>
            </a:r>
            <a:endParaRPr lang="en-US" sz="2000">
              <a:solidFill>
                <a:srgbClr val="FFFFFF"/>
              </a:solidFill>
              <a:latin typeface="Open Sans"/>
              <a:ea typeface="Open Sans"/>
              <a:cs typeface="Open Sans"/>
              <a:sym typeface="Open Sans"/>
            </a:endParaRPr>
          </a:p>
          <a:p>
            <a:pPr algn="l">
              <a:lnSpc>
                <a:spcPts val="2800"/>
              </a:lnSpc>
              <a:spcBef>
                <a:spcPct val="0"/>
              </a:spcBef>
            </a:pPr>
          </a:p>
        </p:txBody>
      </p:sp>
      <p:sp>
        <p:nvSpPr>
          <p:cNvPr id="20" name="TextBox 20"/>
          <p:cNvSpPr txBox="1"/>
          <p:nvPr/>
        </p:nvSpPr>
        <p:spPr>
          <a:xfrm>
            <a:off x="10152844" y="3038829"/>
            <a:ext cx="7473804" cy="3952875"/>
          </a:xfrm>
          <a:prstGeom prst="rect">
            <a:avLst/>
          </a:prstGeom>
        </p:spPr>
        <p:txBody>
          <a:bodyPr lIns="0" tIns="0" rIns="0" bIns="0" rtlCol="0" anchor="t">
            <a:spAutoFit/>
          </a:bodyPr>
          <a:lstStyle/>
          <a:p>
            <a:pPr algn="l">
              <a:lnSpc>
                <a:spcPts val="3500"/>
              </a:lnSpc>
            </a:pPr>
            <a:r>
              <a:rPr lang="en-US" sz="2500">
                <a:solidFill>
                  <a:srgbClr val="FFFFFF"/>
                </a:solidFill>
                <a:latin typeface="Open Sans"/>
                <a:ea typeface="Open Sans"/>
                <a:cs typeface="Open Sans"/>
                <a:sym typeface="Open Sans"/>
              </a:rPr>
              <a:t>2. Cân bằng lược đồ màu (Histogram Equalization)</a:t>
            </a:r>
            <a:endParaRPr lang="en-US" sz="2500">
              <a:solidFill>
                <a:srgbClr val="FFFFFF"/>
              </a:solidFill>
              <a:latin typeface="Open Sans"/>
              <a:ea typeface="Open Sans"/>
              <a:cs typeface="Open Sans"/>
              <a:sym typeface="Open Sans"/>
            </a:endParaRPr>
          </a:p>
          <a:p>
            <a:pPr marL="431800" lvl="1" indent="-215900" algn="l">
              <a:lnSpc>
                <a:spcPts val="2800"/>
              </a:lnSpc>
              <a:buFont typeface="Arial" panose="020B0604020202020204"/>
              <a:buChar char="•"/>
            </a:pPr>
            <a:r>
              <a:rPr lang="en-US" sz="2000">
                <a:solidFill>
                  <a:srgbClr val="FFFFFF"/>
                </a:solidFill>
                <a:latin typeface="Open Sans"/>
                <a:ea typeface="Open Sans"/>
                <a:cs typeface="Open Sans"/>
                <a:sym typeface="Open Sans"/>
              </a:rPr>
              <a:t>Mục đích: Tăng cường độ tương phản ảnh, giúp các chi tiết trong vùng sáng hoặc tối rõ ràng hơn.</a:t>
            </a:r>
            <a:endParaRPr lang="en-US" sz="2000">
              <a:solidFill>
                <a:srgbClr val="FFFFFF"/>
              </a:solidFill>
              <a:latin typeface="Open Sans"/>
              <a:ea typeface="Open Sans"/>
              <a:cs typeface="Open Sans"/>
              <a:sym typeface="Open Sans"/>
            </a:endParaRPr>
          </a:p>
          <a:p>
            <a:pPr marL="431800" lvl="1" indent="-215900" algn="l">
              <a:lnSpc>
                <a:spcPts val="2800"/>
              </a:lnSpc>
              <a:buFont typeface="Arial" panose="020B0604020202020204"/>
              <a:buChar char="•"/>
            </a:pPr>
            <a:r>
              <a:rPr lang="en-US" sz="2000">
                <a:solidFill>
                  <a:srgbClr val="FFFFFF"/>
                </a:solidFill>
                <a:latin typeface="Open Sans"/>
                <a:ea typeface="Open Sans"/>
                <a:cs typeface="Open Sans"/>
                <a:sym typeface="Open Sans"/>
              </a:rPr>
              <a:t>Cách làm:</a:t>
            </a:r>
            <a:endParaRPr lang="en-US" sz="2000">
              <a:solidFill>
                <a:srgbClr val="FFFFFF"/>
              </a:solidFill>
              <a:latin typeface="Open Sans"/>
              <a:ea typeface="Open Sans"/>
              <a:cs typeface="Open Sans"/>
              <a:sym typeface="Open Sans"/>
            </a:endParaRPr>
          </a:p>
          <a:p>
            <a:pPr marL="863600" lvl="2" indent="-287655" algn="l">
              <a:lnSpc>
                <a:spcPts val="2800"/>
              </a:lnSpc>
              <a:buFont typeface="Arial" panose="020B0604020202020204"/>
              <a:buChar char="⚬"/>
            </a:pPr>
            <a:r>
              <a:rPr lang="en-US" sz="2000">
                <a:solidFill>
                  <a:srgbClr val="FFFFFF"/>
                </a:solidFill>
                <a:latin typeface="Open Sans"/>
                <a:ea typeface="Open Sans"/>
                <a:cs typeface="Open Sans"/>
                <a:sym typeface="Open Sans"/>
              </a:rPr>
              <a:t>Ảnh được chuyển sang không gian màu YCrCb.</a:t>
            </a:r>
            <a:endParaRPr lang="en-US" sz="2000">
              <a:solidFill>
                <a:srgbClr val="FFFFFF"/>
              </a:solidFill>
              <a:latin typeface="Open Sans"/>
              <a:ea typeface="Open Sans"/>
              <a:cs typeface="Open Sans"/>
              <a:sym typeface="Open Sans"/>
            </a:endParaRPr>
          </a:p>
          <a:p>
            <a:pPr marL="863600" lvl="2" indent="-287655" algn="l">
              <a:lnSpc>
                <a:spcPts val="2800"/>
              </a:lnSpc>
              <a:buFont typeface="Arial" panose="020B0604020202020204"/>
              <a:buChar char="⚬"/>
            </a:pPr>
            <a:r>
              <a:rPr lang="en-US" sz="2000">
                <a:solidFill>
                  <a:srgbClr val="FFFFFF"/>
                </a:solidFill>
                <a:latin typeface="Open Sans"/>
                <a:ea typeface="Open Sans"/>
                <a:cs typeface="Open Sans"/>
                <a:sym typeface="Open Sans"/>
              </a:rPr>
              <a:t>Chỉ áp dụng cân bằng histogram trên kênh Y (độ sáng).</a:t>
            </a:r>
            <a:endParaRPr lang="en-US" sz="2000">
              <a:solidFill>
                <a:srgbClr val="FFFFFF"/>
              </a:solidFill>
              <a:latin typeface="Open Sans"/>
              <a:ea typeface="Open Sans"/>
              <a:cs typeface="Open Sans"/>
              <a:sym typeface="Open Sans"/>
            </a:endParaRPr>
          </a:p>
          <a:p>
            <a:pPr marL="863600" lvl="2" indent="-287655" algn="l">
              <a:lnSpc>
                <a:spcPts val="2800"/>
              </a:lnSpc>
              <a:buFont typeface="Arial" panose="020B0604020202020204"/>
              <a:buChar char="⚬"/>
            </a:pPr>
            <a:r>
              <a:rPr lang="en-US" sz="2000">
                <a:solidFill>
                  <a:srgbClr val="FFFFFF"/>
                </a:solidFill>
                <a:latin typeface="Open Sans"/>
                <a:ea typeface="Open Sans"/>
                <a:cs typeface="Open Sans"/>
                <a:sym typeface="Open Sans"/>
              </a:rPr>
              <a:t>Gộp lại các kênh rồi chuyển về RGB để hiển thị và lưu ảnh.</a:t>
            </a:r>
            <a:endParaRPr lang="en-US" sz="2000">
              <a:solidFill>
                <a:srgbClr val="FFFFFF"/>
              </a:solidFill>
              <a:latin typeface="Open Sans"/>
              <a:ea typeface="Open Sans"/>
              <a:cs typeface="Open Sans"/>
              <a:sym typeface="Open Sans"/>
            </a:endParaRPr>
          </a:p>
          <a:p>
            <a:pPr marL="431800" lvl="1" indent="-215900" algn="l">
              <a:lnSpc>
                <a:spcPts val="2800"/>
              </a:lnSpc>
              <a:buFont typeface="Arial" panose="020B0604020202020204"/>
              <a:buChar char="•"/>
            </a:pPr>
            <a:r>
              <a:rPr lang="en-US" sz="2000">
                <a:solidFill>
                  <a:srgbClr val="FFFFFF"/>
                </a:solidFill>
                <a:latin typeface="Open Sans"/>
                <a:ea typeface="Open Sans"/>
                <a:cs typeface="Open Sans"/>
                <a:sym typeface="Open Sans"/>
              </a:rPr>
              <a:t>Hiệu quả: Ảnh trở nên sắc nét hơn, đặc biệt trong điều kiện ánh sáng kém.</a:t>
            </a:r>
            <a:endParaRPr lang="en-US" sz="2000">
              <a:solidFill>
                <a:srgbClr val="FFFFFF"/>
              </a:solidFill>
              <a:latin typeface="Open Sans"/>
              <a:ea typeface="Open Sans"/>
              <a:cs typeface="Open Sans"/>
              <a:sym typeface="Open Sans"/>
            </a:endParaRPr>
          </a:p>
          <a:p>
            <a:pPr algn="l">
              <a:lnSpc>
                <a:spcPts val="2800"/>
              </a:lnSpc>
              <a:spcBef>
                <a:spcPct val="0"/>
              </a:spcBef>
            </a:pPr>
          </a:p>
        </p:txBody>
      </p:sp>
      <p:sp>
        <p:nvSpPr>
          <p:cNvPr id="21" name="Freeform 21"/>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1"/>
            <a:stretch>
              <a:fillRect/>
            </a:stretch>
          </a:blipFill>
        </p:spPr>
      </p:sp>
      <p:sp>
        <p:nvSpPr>
          <p:cNvPr id="22" name="TextBox 22"/>
          <p:cNvSpPr txBox="1"/>
          <p:nvPr/>
        </p:nvSpPr>
        <p:spPr>
          <a:xfrm>
            <a:off x="194546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923161" y="8528621"/>
            <a:ext cx="729679" cy="7296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5400000">
            <a:off x="6734514" y="4997033"/>
            <a:ext cx="4526036" cy="292935"/>
            <a:chOff x="0" y="0"/>
            <a:chExt cx="1192043" cy="77152"/>
          </a:xfrm>
        </p:grpSpPr>
        <p:sp>
          <p:nvSpPr>
            <p:cNvPr id="12" name="Freeform 12"/>
            <p:cNvSpPr/>
            <p:nvPr/>
          </p:nvSpPr>
          <p:spPr>
            <a:xfrm>
              <a:off x="0" y="0"/>
              <a:ext cx="1192043" cy="77152"/>
            </a:xfrm>
            <a:custGeom>
              <a:avLst/>
              <a:gdLst/>
              <a:ahLst/>
              <a:cxnLst/>
              <a:rect l="l" t="t" r="r" b="b"/>
              <a:pathLst>
                <a:path w="1192043" h="77152">
                  <a:moveTo>
                    <a:pt x="38576" y="0"/>
                  </a:moveTo>
                  <a:lnTo>
                    <a:pt x="1153467" y="0"/>
                  </a:lnTo>
                  <a:cubicBezTo>
                    <a:pt x="1174772" y="0"/>
                    <a:pt x="1192043" y="17271"/>
                    <a:pt x="1192043" y="38576"/>
                  </a:cubicBezTo>
                  <a:lnTo>
                    <a:pt x="1192043" y="38576"/>
                  </a:lnTo>
                  <a:cubicBezTo>
                    <a:pt x="1192043" y="48807"/>
                    <a:pt x="1187978" y="58619"/>
                    <a:pt x="1180744" y="65853"/>
                  </a:cubicBezTo>
                  <a:cubicBezTo>
                    <a:pt x="1173510" y="73087"/>
                    <a:pt x="1163698" y="77152"/>
                    <a:pt x="1153467" y="77152"/>
                  </a:cubicBezTo>
                  <a:lnTo>
                    <a:pt x="38576" y="77152"/>
                  </a:lnTo>
                  <a:cubicBezTo>
                    <a:pt x="17271" y="77152"/>
                    <a:pt x="0" y="59881"/>
                    <a:pt x="0" y="38576"/>
                  </a:cubicBezTo>
                  <a:lnTo>
                    <a:pt x="0" y="38576"/>
                  </a:lnTo>
                  <a:cubicBezTo>
                    <a:pt x="0" y="17271"/>
                    <a:pt x="17271" y="0"/>
                    <a:pt x="38576" y="0"/>
                  </a:cubicBezTo>
                  <a:close/>
                </a:path>
              </a:pathLst>
            </a:custGeom>
            <a:solidFill>
              <a:srgbClr val="7AC4FF"/>
            </a:solidFill>
          </p:spPr>
        </p:sp>
        <p:sp>
          <p:nvSpPr>
            <p:cNvPr id="13" name="TextBox 13"/>
            <p:cNvSpPr txBox="1"/>
            <p:nvPr/>
          </p:nvSpPr>
          <p:spPr>
            <a:xfrm>
              <a:off x="0" y="-38100"/>
              <a:ext cx="1192043" cy="115252"/>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1"/>
            <a:stretch>
              <a:fillRect/>
            </a:stretch>
          </a:blipFill>
        </p:spPr>
      </p:sp>
      <p:sp>
        <p:nvSpPr>
          <p:cNvPr id="15" name="Freeform 15"/>
          <p:cNvSpPr/>
          <p:nvPr/>
        </p:nvSpPr>
        <p:spPr>
          <a:xfrm>
            <a:off x="515788" y="2738956"/>
            <a:ext cx="7325628" cy="4667563"/>
          </a:xfrm>
          <a:custGeom>
            <a:avLst/>
            <a:gdLst/>
            <a:ahLst/>
            <a:cxnLst/>
            <a:rect l="l" t="t" r="r" b="b"/>
            <a:pathLst>
              <a:path w="7325628" h="4667563">
                <a:moveTo>
                  <a:pt x="0" y="0"/>
                </a:moveTo>
                <a:lnTo>
                  <a:pt x="7325627" y="0"/>
                </a:lnTo>
                <a:lnTo>
                  <a:pt x="7325627" y="4667562"/>
                </a:lnTo>
                <a:lnTo>
                  <a:pt x="0" y="4667562"/>
                </a:lnTo>
                <a:lnTo>
                  <a:pt x="0" y="0"/>
                </a:lnTo>
                <a:close/>
              </a:path>
            </a:pathLst>
          </a:custGeom>
          <a:blipFill>
            <a:blip r:embed="rId2"/>
            <a:stretch>
              <a:fillRect/>
            </a:stretch>
          </a:blipFill>
        </p:spPr>
      </p:sp>
      <p:sp>
        <p:nvSpPr>
          <p:cNvPr id="16" name="Freeform 16"/>
          <p:cNvSpPr/>
          <p:nvPr/>
        </p:nvSpPr>
        <p:spPr>
          <a:xfrm>
            <a:off x="9917944" y="2738956"/>
            <a:ext cx="7641543" cy="4728408"/>
          </a:xfrm>
          <a:custGeom>
            <a:avLst/>
            <a:gdLst/>
            <a:ahLst/>
            <a:cxnLst/>
            <a:rect l="l" t="t" r="r" b="b"/>
            <a:pathLst>
              <a:path w="7641543" h="4728408">
                <a:moveTo>
                  <a:pt x="0" y="0"/>
                </a:moveTo>
                <a:lnTo>
                  <a:pt x="7641543" y="0"/>
                </a:lnTo>
                <a:lnTo>
                  <a:pt x="7641543" y="4728408"/>
                </a:lnTo>
                <a:lnTo>
                  <a:pt x="0" y="4728408"/>
                </a:lnTo>
                <a:lnTo>
                  <a:pt x="0" y="0"/>
                </a:lnTo>
                <a:close/>
              </a:path>
            </a:pathLst>
          </a:custGeom>
          <a:blipFill>
            <a:blip r:embed="rId3"/>
            <a:stretch>
              <a:fillRect/>
            </a:stretch>
          </a:blipFill>
        </p:spPr>
      </p:sp>
      <p:sp>
        <p:nvSpPr>
          <p:cNvPr id="17" name="TextBox 17"/>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18" name="TextBox 18"/>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19" name="TextBox 19"/>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20" name="TextBox 20"/>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21" name="TextBox 21"/>
          <p:cNvSpPr txBox="1"/>
          <p:nvPr/>
        </p:nvSpPr>
        <p:spPr>
          <a:xfrm>
            <a:off x="5297853" y="1217550"/>
            <a:ext cx="10642990" cy="1039668"/>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Tiền xữ lí dữ liệu 1</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22" name="TextBox 22"/>
          <p:cNvSpPr txBox="1"/>
          <p:nvPr/>
        </p:nvSpPr>
        <p:spPr>
          <a:xfrm>
            <a:off x="1081437" y="8800864"/>
            <a:ext cx="13303609" cy="448310"/>
          </a:xfrm>
          <a:prstGeom prst="rect">
            <a:avLst/>
          </a:prstGeom>
        </p:spPr>
        <p:txBody>
          <a:bodyPr lIns="0" tIns="0" rIns="0" bIns="0" rtlCol="0" anchor="t">
            <a:spAutoFit/>
          </a:bodyPr>
          <a:lstStyle/>
          <a:p>
            <a:pPr algn="l">
              <a:lnSpc>
                <a:spcPts val="3640"/>
              </a:lnSpc>
            </a:pPr>
            <a:r>
              <a:rPr lang="en-US" sz="2600">
                <a:solidFill>
                  <a:srgbClr val="FFFFFF"/>
                </a:solidFill>
                <a:latin typeface="Open Sans"/>
                <a:ea typeface="Open Sans"/>
                <a:cs typeface="Open Sans"/>
                <a:sym typeface="Open Sans"/>
              </a:rPr>
              <a:t>Từ 8143 =&gt; 7536 ảnh . Từ 61 =&gt; 51 class. Mỗi class đều trên 50 ảnh.</a:t>
            </a:r>
            <a:endParaRPr lang="en-US" sz="2600">
              <a:solidFill>
                <a:srgbClr val="FFFFFF"/>
              </a:solidFill>
              <a:latin typeface="Open Sans"/>
              <a:ea typeface="Open Sans"/>
              <a:cs typeface="Open Sans"/>
              <a:sym typeface="Open Sans"/>
            </a:endParaRPr>
          </a:p>
        </p:txBody>
      </p:sp>
      <p:sp>
        <p:nvSpPr>
          <p:cNvPr id="23" name="TextBox 23"/>
          <p:cNvSpPr txBox="1"/>
          <p:nvPr/>
        </p:nvSpPr>
        <p:spPr>
          <a:xfrm>
            <a:off x="194546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8" name="Freeform 8"/>
          <p:cNvSpPr/>
          <p:nvPr/>
        </p:nvSpPr>
        <p:spPr>
          <a:xfrm>
            <a:off x="553922" y="442346"/>
            <a:ext cx="309501" cy="309501"/>
          </a:xfrm>
          <a:custGeom>
            <a:avLst/>
            <a:gdLst/>
            <a:ahLst/>
            <a:cxnLst/>
            <a:rect l="l" t="t" r="r" b="b"/>
            <a:pathLst>
              <a:path w="309501" h="309501">
                <a:moveTo>
                  <a:pt x="0" y="0"/>
                </a:moveTo>
                <a:lnTo>
                  <a:pt x="309501" y="0"/>
                </a:lnTo>
                <a:lnTo>
                  <a:pt x="309501" y="309501"/>
                </a:lnTo>
                <a:lnTo>
                  <a:pt x="0" y="30950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9" name="Group 9"/>
          <p:cNvGrpSpPr/>
          <p:nvPr/>
        </p:nvGrpSpPr>
        <p:grpSpPr>
          <a:xfrm rot="0">
            <a:off x="17923161" y="8528621"/>
            <a:ext cx="729679" cy="7296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rot="0">
            <a:off x="1028700" y="2389987"/>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65225" y="0"/>
                  </a:moveTo>
                  <a:lnTo>
                    <a:pt x="747575" y="0"/>
                  </a:lnTo>
                  <a:cubicBezTo>
                    <a:pt x="783598" y="0"/>
                    <a:pt x="812800" y="29202"/>
                    <a:pt x="812800" y="65225"/>
                  </a:cubicBezTo>
                  <a:lnTo>
                    <a:pt x="812800" y="747575"/>
                  </a:lnTo>
                  <a:cubicBezTo>
                    <a:pt x="812800" y="783598"/>
                    <a:pt x="783598" y="812800"/>
                    <a:pt x="747575" y="812800"/>
                  </a:cubicBezTo>
                  <a:lnTo>
                    <a:pt x="65225" y="812800"/>
                  </a:lnTo>
                  <a:cubicBezTo>
                    <a:pt x="29202" y="812800"/>
                    <a:pt x="0" y="783598"/>
                    <a:pt x="0" y="747575"/>
                  </a:cubicBezTo>
                  <a:lnTo>
                    <a:pt x="0" y="65225"/>
                  </a:lnTo>
                  <a:cubicBezTo>
                    <a:pt x="0" y="29202"/>
                    <a:pt x="29202" y="0"/>
                    <a:pt x="65225" y="0"/>
                  </a:cubicBezTo>
                  <a:close/>
                </a:path>
              </a:pathLst>
            </a:custGeom>
            <a:solidFill>
              <a:srgbClr val="7AC4FF"/>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0">
            <a:off x="1459682" y="2742733"/>
            <a:ext cx="4318034" cy="5303691"/>
            <a:chOff x="0" y="0"/>
            <a:chExt cx="1462910" cy="1796842"/>
          </a:xfrm>
        </p:grpSpPr>
        <p:sp>
          <p:nvSpPr>
            <p:cNvPr id="16" name="Freeform 16"/>
            <p:cNvSpPr/>
            <p:nvPr/>
          </p:nvSpPr>
          <p:spPr>
            <a:xfrm>
              <a:off x="0" y="0"/>
              <a:ext cx="1462910" cy="1796841"/>
            </a:xfrm>
            <a:custGeom>
              <a:avLst/>
              <a:gdLst/>
              <a:ahLst/>
              <a:cxnLst/>
              <a:rect l="l" t="t" r="r" b="b"/>
              <a:pathLst>
                <a:path w="1462910" h="1796841">
                  <a:moveTo>
                    <a:pt x="41237" y="0"/>
                  </a:moveTo>
                  <a:lnTo>
                    <a:pt x="1421673" y="0"/>
                  </a:lnTo>
                  <a:cubicBezTo>
                    <a:pt x="1432609" y="0"/>
                    <a:pt x="1443098" y="4345"/>
                    <a:pt x="1450832" y="12078"/>
                  </a:cubicBezTo>
                  <a:cubicBezTo>
                    <a:pt x="1458565" y="19812"/>
                    <a:pt x="1462910" y="30301"/>
                    <a:pt x="1462910" y="41237"/>
                  </a:cubicBezTo>
                  <a:lnTo>
                    <a:pt x="1462910" y="1755604"/>
                  </a:lnTo>
                  <a:cubicBezTo>
                    <a:pt x="1462910" y="1766541"/>
                    <a:pt x="1458565" y="1777030"/>
                    <a:pt x="1450832" y="1784763"/>
                  </a:cubicBezTo>
                  <a:cubicBezTo>
                    <a:pt x="1443098" y="1792497"/>
                    <a:pt x="1432609" y="1796841"/>
                    <a:pt x="1421673" y="1796841"/>
                  </a:cubicBezTo>
                  <a:lnTo>
                    <a:pt x="41237" y="1796841"/>
                  </a:lnTo>
                  <a:cubicBezTo>
                    <a:pt x="30301" y="1796841"/>
                    <a:pt x="19812" y="1792497"/>
                    <a:pt x="12078" y="1784763"/>
                  </a:cubicBezTo>
                  <a:cubicBezTo>
                    <a:pt x="4345" y="1777030"/>
                    <a:pt x="0" y="1766541"/>
                    <a:pt x="0" y="1755604"/>
                  </a:cubicBezTo>
                  <a:lnTo>
                    <a:pt x="0" y="41237"/>
                  </a:lnTo>
                  <a:cubicBezTo>
                    <a:pt x="0" y="30301"/>
                    <a:pt x="4345" y="19812"/>
                    <a:pt x="12078" y="12078"/>
                  </a:cubicBezTo>
                  <a:cubicBezTo>
                    <a:pt x="19812" y="4345"/>
                    <a:pt x="30301" y="0"/>
                    <a:pt x="41237" y="0"/>
                  </a:cubicBezTo>
                  <a:close/>
                </a:path>
              </a:pathLst>
            </a:custGeom>
            <a:blipFill>
              <a:blip r:embed="rId3"/>
              <a:stretch>
                <a:fillRect l="-1259" r="-1259"/>
              </a:stretch>
            </a:blipFill>
          </p:spPr>
        </p:sp>
      </p:grpSp>
      <p:grpSp>
        <p:nvGrpSpPr>
          <p:cNvPr id="17" name="Group 17"/>
          <p:cNvGrpSpPr/>
          <p:nvPr/>
        </p:nvGrpSpPr>
        <p:grpSpPr>
          <a:xfrm rot="0">
            <a:off x="8306019" y="2201722"/>
            <a:ext cx="980951" cy="99063"/>
            <a:chOff x="0" y="0"/>
            <a:chExt cx="258358" cy="26091"/>
          </a:xfrm>
        </p:grpSpPr>
        <p:sp>
          <p:nvSpPr>
            <p:cNvPr id="18" name="Freeform 18"/>
            <p:cNvSpPr/>
            <p:nvPr/>
          </p:nvSpPr>
          <p:spPr>
            <a:xfrm>
              <a:off x="0" y="0"/>
              <a:ext cx="258358" cy="26091"/>
            </a:xfrm>
            <a:custGeom>
              <a:avLst/>
              <a:gdLst/>
              <a:ahLst/>
              <a:cxnLst/>
              <a:rect l="l" t="t" r="r" b="b"/>
              <a:pathLst>
                <a:path w="258358" h="26091">
                  <a:moveTo>
                    <a:pt x="13045" y="0"/>
                  </a:moveTo>
                  <a:lnTo>
                    <a:pt x="245312" y="0"/>
                  </a:lnTo>
                  <a:cubicBezTo>
                    <a:pt x="248772" y="0"/>
                    <a:pt x="252090" y="1374"/>
                    <a:pt x="254537" y="3821"/>
                  </a:cubicBezTo>
                  <a:cubicBezTo>
                    <a:pt x="256983" y="6267"/>
                    <a:pt x="258358" y="9585"/>
                    <a:pt x="258358" y="13045"/>
                  </a:cubicBezTo>
                  <a:lnTo>
                    <a:pt x="258358" y="13045"/>
                  </a:lnTo>
                  <a:cubicBezTo>
                    <a:pt x="258358" y="20250"/>
                    <a:pt x="252517" y="26091"/>
                    <a:pt x="245312" y="26091"/>
                  </a:cubicBezTo>
                  <a:lnTo>
                    <a:pt x="13045" y="26091"/>
                  </a:lnTo>
                  <a:cubicBezTo>
                    <a:pt x="5841" y="26091"/>
                    <a:pt x="0" y="20250"/>
                    <a:pt x="0" y="13045"/>
                  </a:cubicBezTo>
                  <a:lnTo>
                    <a:pt x="0" y="13045"/>
                  </a:lnTo>
                  <a:cubicBezTo>
                    <a:pt x="0" y="5841"/>
                    <a:pt x="5841" y="0"/>
                    <a:pt x="13045" y="0"/>
                  </a:cubicBezTo>
                  <a:close/>
                </a:path>
              </a:pathLst>
            </a:custGeom>
            <a:solidFill>
              <a:srgbClr val="7AC4FF"/>
            </a:solidFill>
          </p:spPr>
        </p:sp>
        <p:sp>
          <p:nvSpPr>
            <p:cNvPr id="19" name="TextBox 19"/>
            <p:cNvSpPr txBox="1"/>
            <p:nvPr/>
          </p:nvSpPr>
          <p:spPr>
            <a:xfrm>
              <a:off x="0" y="-38100"/>
              <a:ext cx="258358" cy="64191"/>
            </a:xfrm>
            <a:prstGeom prst="rect">
              <a:avLst/>
            </a:prstGeom>
          </p:spPr>
          <p:txBody>
            <a:bodyPr lIns="50800" tIns="50800" rIns="50800" bIns="50800" rtlCol="0" anchor="ctr"/>
            <a:lstStyle/>
            <a:p>
              <a:pPr algn="ctr">
                <a:lnSpc>
                  <a:spcPts val="2660"/>
                </a:lnSpc>
              </a:pPr>
            </a:p>
          </p:txBody>
        </p:sp>
      </p:grpSp>
      <p:grpSp>
        <p:nvGrpSpPr>
          <p:cNvPr id="20" name="Group 20"/>
          <p:cNvGrpSpPr/>
          <p:nvPr/>
        </p:nvGrpSpPr>
        <p:grpSpPr>
          <a:xfrm rot="0">
            <a:off x="9329442" y="2201722"/>
            <a:ext cx="99063" cy="9906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23" name="TextBox 23"/>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24" name="TextBox 24"/>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25" name="TextBox 25"/>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26" name="TextBox 26"/>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27" name="TextBox 27"/>
          <p:cNvSpPr txBox="1"/>
          <p:nvPr/>
        </p:nvSpPr>
        <p:spPr>
          <a:xfrm>
            <a:off x="8192417" y="1012990"/>
            <a:ext cx="7412225" cy="1039668"/>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Roboflow</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grpSp>
        <p:nvGrpSpPr>
          <p:cNvPr id="28" name="Group 28"/>
          <p:cNvGrpSpPr/>
          <p:nvPr/>
        </p:nvGrpSpPr>
        <p:grpSpPr>
          <a:xfrm rot="0">
            <a:off x="8193047" y="3652807"/>
            <a:ext cx="597723" cy="597723"/>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1" name="TextBox 31"/>
          <p:cNvSpPr txBox="1"/>
          <p:nvPr/>
        </p:nvSpPr>
        <p:spPr>
          <a:xfrm>
            <a:off x="9215840" y="2551608"/>
            <a:ext cx="5218604" cy="815449"/>
          </a:xfrm>
          <a:prstGeom prst="rect">
            <a:avLst/>
          </a:prstGeom>
        </p:spPr>
        <p:txBody>
          <a:bodyPr lIns="0" tIns="0" rIns="0" bIns="0" rtlCol="0" anchor="t">
            <a:spAutoFit/>
          </a:bodyPr>
          <a:lstStyle/>
          <a:p>
            <a:pPr algn="l">
              <a:lnSpc>
                <a:spcPts val="3360"/>
              </a:lnSpc>
              <a:spcBef>
                <a:spcPct val="0"/>
              </a:spcBef>
            </a:pPr>
            <a:r>
              <a:rPr lang="en-US" sz="2400">
                <a:solidFill>
                  <a:srgbClr val="FFFFFF"/>
                </a:solidFill>
                <a:latin typeface="Open Sans"/>
                <a:ea typeface="Open Sans"/>
                <a:cs typeface="Open Sans"/>
                <a:sym typeface="Open Sans"/>
              </a:rPr>
              <a:t>Ảnh sau khi tiền xử lý sẽ được đưa vào web </a:t>
            </a:r>
            <a:endParaRPr lang="en-US" sz="2400">
              <a:solidFill>
                <a:srgbClr val="FFFFFF"/>
              </a:solidFill>
              <a:latin typeface="Open Sans"/>
              <a:ea typeface="Open Sans"/>
              <a:cs typeface="Open Sans"/>
              <a:sym typeface="Open Sans"/>
            </a:endParaRPr>
          </a:p>
        </p:txBody>
      </p:sp>
      <p:grpSp>
        <p:nvGrpSpPr>
          <p:cNvPr id="32" name="Group 32"/>
          <p:cNvGrpSpPr/>
          <p:nvPr/>
        </p:nvGrpSpPr>
        <p:grpSpPr>
          <a:xfrm rot="0">
            <a:off x="8192417" y="2555273"/>
            <a:ext cx="597723" cy="59772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5" name="TextBox 35"/>
          <p:cNvSpPr txBox="1"/>
          <p:nvPr/>
        </p:nvSpPr>
        <p:spPr>
          <a:xfrm>
            <a:off x="9205246" y="3614707"/>
            <a:ext cx="5229198" cy="1234439"/>
          </a:xfrm>
          <a:prstGeom prst="rect">
            <a:avLst/>
          </a:prstGeom>
        </p:spPr>
        <p:txBody>
          <a:bodyPr lIns="0" tIns="0" rIns="0" bIns="0" rtlCol="0" anchor="t">
            <a:spAutoFit/>
          </a:bodyPr>
          <a:lstStyle/>
          <a:p>
            <a:pPr algn="l">
              <a:lnSpc>
                <a:spcPts val="3360"/>
              </a:lnSpc>
            </a:pPr>
            <a:r>
              <a:rPr lang="en-US" sz="2400">
                <a:solidFill>
                  <a:srgbClr val="FFFFFF"/>
                </a:solidFill>
                <a:latin typeface="Open Sans"/>
                <a:ea typeface="Open Sans"/>
                <a:cs typeface="Open Sans"/>
                <a:sym typeface="Open Sans"/>
              </a:rPr>
              <a:t>Data được thu thập 5 đợt, Ở nhiều khu vực từ khu vực đường thành phố và đường cao tốc</a:t>
            </a:r>
            <a:endParaRPr lang="en-US" sz="2400">
              <a:solidFill>
                <a:srgbClr val="FFFFFF"/>
              </a:solidFill>
              <a:latin typeface="Open Sans"/>
              <a:ea typeface="Open Sans"/>
              <a:cs typeface="Open Sans"/>
              <a:sym typeface="Open Sans"/>
            </a:endParaRPr>
          </a:p>
        </p:txBody>
      </p:sp>
      <p:sp>
        <p:nvSpPr>
          <p:cNvPr id="36" name="TextBox 36"/>
          <p:cNvSpPr txBox="1"/>
          <p:nvPr/>
        </p:nvSpPr>
        <p:spPr>
          <a:xfrm>
            <a:off x="8321560" y="3833602"/>
            <a:ext cx="340698" cy="257137"/>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02</a:t>
            </a:r>
            <a:endParaRPr lang="en-US" sz="1500" b="1">
              <a:solidFill>
                <a:srgbClr val="01072A"/>
              </a:solidFill>
              <a:latin typeface="Open Sans Bold"/>
              <a:ea typeface="Open Sans Bold"/>
              <a:cs typeface="Open Sans Bold"/>
              <a:sym typeface="Open Sans Bold"/>
            </a:endParaRPr>
          </a:p>
        </p:txBody>
      </p:sp>
      <p:sp>
        <p:nvSpPr>
          <p:cNvPr id="37" name="TextBox 37"/>
          <p:cNvSpPr txBox="1"/>
          <p:nvPr/>
        </p:nvSpPr>
        <p:spPr>
          <a:xfrm>
            <a:off x="8320930" y="2686462"/>
            <a:ext cx="340698" cy="257137"/>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01</a:t>
            </a:r>
            <a:endParaRPr lang="en-US" sz="1500" b="1">
              <a:solidFill>
                <a:srgbClr val="01072A"/>
              </a:solidFill>
              <a:latin typeface="Open Sans Bold"/>
              <a:ea typeface="Open Sans Bold"/>
              <a:cs typeface="Open Sans Bold"/>
              <a:sym typeface="Open Sans Bold"/>
            </a:endParaRPr>
          </a:p>
        </p:txBody>
      </p:sp>
      <p:grpSp>
        <p:nvGrpSpPr>
          <p:cNvPr id="38" name="Group 38"/>
          <p:cNvGrpSpPr/>
          <p:nvPr/>
        </p:nvGrpSpPr>
        <p:grpSpPr>
          <a:xfrm rot="0">
            <a:off x="8192417" y="5246941"/>
            <a:ext cx="597723" cy="59772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41" name="TextBox 41"/>
          <p:cNvSpPr txBox="1"/>
          <p:nvPr/>
        </p:nvSpPr>
        <p:spPr>
          <a:xfrm>
            <a:off x="9204617" y="5208841"/>
            <a:ext cx="5229198" cy="3329939"/>
          </a:xfrm>
          <a:prstGeom prst="rect">
            <a:avLst/>
          </a:prstGeom>
        </p:spPr>
        <p:txBody>
          <a:bodyPr lIns="0" tIns="0" rIns="0" bIns="0" rtlCol="0" anchor="t">
            <a:spAutoFit/>
          </a:bodyPr>
          <a:lstStyle/>
          <a:p>
            <a:pPr algn="l">
              <a:lnSpc>
                <a:spcPts val="3360"/>
              </a:lnSpc>
            </a:pPr>
            <a:r>
              <a:rPr lang="en-US" sz="2400">
                <a:solidFill>
                  <a:srgbClr val="FFFFFF"/>
                </a:solidFill>
                <a:latin typeface="Open Sans"/>
                <a:ea typeface="Open Sans"/>
                <a:cs typeface="Open Sans"/>
                <a:sym typeface="Open Sans"/>
              </a:rPr>
              <a:t>Resize: 640x640</a:t>
            </a:r>
            <a:endParaRPr lang="en-US" sz="2400">
              <a:solidFill>
                <a:srgbClr val="FFFFFF"/>
              </a:solidFill>
              <a:latin typeface="Open Sans"/>
              <a:ea typeface="Open Sans"/>
              <a:cs typeface="Open Sans"/>
              <a:sym typeface="Open Sans"/>
            </a:endParaRPr>
          </a:p>
          <a:p>
            <a:pPr algn="l">
              <a:lnSpc>
                <a:spcPts val="3360"/>
              </a:lnSpc>
            </a:pPr>
            <a:r>
              <a:rPr lang="en-US" sz="2400" b="1">
                <a:solidFill>
                  <a:srgbClr val="FFFFFF"/>
                </a:solidFill>
                <a:latin typeface="Open Sans Medium"/>
                <a:ea typeface="Open Sans Medium"/>
                <a:cs typeface="Open Sans Medium"/>
                <a:sym typeface="Open Sans Medium"/>
              </a:rPr>
              <a:t>Flip:</a:t>
            </a:r>
            <a:r>
              <a:rPr lang="en-US" sz="2400">
                <a:solidFill>
                  <a:srgbClr val="FFFFFF"/>
                </a:solidFill>
                <a:latin typeface="Open Sans"/>
                <a:ea typeface="Open Sans"/>
                <a:cs typeface="Open Sans"/>
                <a:sym typeface="Open Sans"/>
              </a:rPr>
              <a:t> Horizontal</a:t>
            </a:r>
            <a:endParaRPr lang="en-US" sz="2400">
              <a:solidFill>
                <a:srgbClr val="FFFFFF"/>
              </a:solidFill>
              <a:latin typeface="Open Sans"/>
              <a:ea typeface="Open Sans"/>
              <a:cs typeface="Open Sans"/>
              <a:sym typeface="Open Sans"/>
            </a:endParaRPr>
          </a:p>
          <a:p>
            <a:pPr algn="l">
              <a:lnSpc>
                <a:spcPts val="3360"/>
              </a:lnSpc>
            </a:pPr>
            <a:r>
              <a:rPr lang="en-US" sz="2400" b="1">
                <a:solidFill>
                  <a:srgbClr val="FFFFFF"/>
                </a:solidFill>
                <a:latin typeface="Open Sans Medium"/>
                <a:ea typeface="Open Sans Medium"/>
                <a:cs typeface="Open Sans Medium"/>
                <a:sym typeface="Open Sans Medium"/>
              </a:rPr>
              <a:t>Crop:</a:t>
            </a:r>
            <a:r>
              <a:rPr lang="en-US" sz="2400">
                <a:solidFill>
                  <a:srgbClr val="FFFFFF"/>
                </a:solidFill>
                <a:latin typeface="Open Sans"/>
                <a:ea typeface="Open Sans"/>
                <a:cs typeface="Open Sans"/>
                <a:sym typeface="Open Sans"/>
              </a:rPr>
              <a:t> 0% Minimum Zoom, 15% Maximum Zoom</a:t>
            </a:r>
            <a:endParaRPr lang="en-US" sz="2400">
              <a:solidFill>
                <a:srgbClr val="FFFFFF"/>
              </a:solidFill>
              <a:latin typeface="Open Sans"/>
              <a:ea typeface="Open Sans"/>
              <a:cs typeface="Open Sans"/>
              <a:sym typeface="Open Sans"/>
            </a:endParaRPr>
          </a:p>
          <a:p>
            <a:pPr algn="l">
              <a:lnSpc>
                <a:spcPts val="3360"/>
              </a:lnSpc>
            </a:pPr>
            <a:r>
              <a:rPr lang="en-US" sz="2400" b="1">
                <a:solidFill>
                  <a:srgbClr val="FFFFFF"/>
                </a:solidFill>
                <a:latin typeface="Open Sans Medium"/>
                <a:ea typeface="Open Sans Medium"/>
                <a:cs typeface="Open Sans Medium"/>
                <a:sym typeface="Open Sans Medium"/>
              </a:rPr>
              <a:t>Brightness:</a:t>
            </a:r>
            <a:r>
              <a:rPr lang="en-US" sz="2400">
                <a:solidFill>
                  <a:srgbClr val="FFFFFF"/>
                </a:solidFill>
                <a:latin typeface="Open Sans"/>
                <a:ea typeface="Open Sans"/>
                <a:cs typeface="Open Sans"/>
                <a:sym typeface="Open Sans"/>
              </a:rPr>
              <a:t> Between -15% and +15%</a:t>
            </a:r>
            <a:endParaRPr lang="en-US" sz="2400">
              <a:solidFill>
                <a:srgbClr val="FFFFFF"/>
              </a:solidFill>
              <a:latin typeface="Open Sans"/>
              <a:ea typeface="Open Sans"/>
              <a:cs typeface="Open Sans"/>
              <a:sym typeface="Open Sans"/>
            </a:endParaRPr>
          </a:p>
          <a:p>
            <a:pPr algn="l">
              <a:lnSpc>
                <a:spcPts val="3360"/>
              </a:lnSpc>
            </a:pPr>
            <a:r>
              <a:rPr lang="en-US" sz="2400" b="1">
                <a:solidFill>
                  <a:srgbClr val="FFFFFF"/>
                </a:solidFill>
                <a:latin typeface="Open Sans Medium"/>
                <a:ea typeface="Open Sans Medium"/>
                <a:cs typeface="Open Sans Medium"/>
                <a:sym typeface="Open Sans Medium"/>
              </a:rPr>
              <a:t>Blur:</a:t>
            </a:r>
            <a:r>
              <a:rPr lang="en-US" sz="2400">
                <a:solidFill>
                  <a:srgbClr val="FFFFFF"/>
                </a:solidFill>
                <a:latin typeface="Open Sans"/>
                <a:ea typeface="Open Sans"/>
                <a:cs typeface="Open Sans"/>
                <a:sym typeface="Open Sans"/>
              </a:rPr>
              <a:t> Up to 0.5px</a:t>
            </a:r>
            <a:endParaRPr lang="en-US" sz="2400">
              <a:solidFill>
                <a:srgbClr val="FFFFFF"/>
              </a:solidFill>
              <a:latin typeface="Open Sans"/>
              <a:ea typeface="Open Sans"/>
              <a:cs typeface="Open Sans"/>
              <a:sym typeface="Open Sans"/>
            </a:endParaRPr>
          </a:p>
          <a:p>
            <a:pPr algn="l">
              <a:lnSpc>
                <a:spcPts val="3360"/>
              </a:lnSpc>
            </a:pPr>
            <a:r>
              <a:rPr lang="en-US" sz="2400" b="1">
                <a:solidFill>
                  <a:srgbClr val="FFFFFF"/>
                </a:solidFill>
                <a:latin typeface="Open Sans Medium"/>
                <a:ea typeface="Open Sans Medium"/>
                <a:cs typeface="Open Sans Medium"/>
                <a:sym typeface="Open Sans Medium"/>
              </a:rPr>
              <a:t>Noise:</a:t>
            </a:r>
            <a:r>
              <a:rPr lang="en-US" sz="2400">
                <a:solidFill>
                  <a:srgbClr val="FFFFFF"/>
                </a:solidFill>
                <a:latin typeface="Open Sans"/>
                <a:ea typeface="Open Sans"/>
                <a:cs typeface="Open Sans"/>
                <a:sym typeface="Open Sans"/>
              </a:rPr>
              <a:t> Up to 0.3% of pixels</a:t>
            </a:r>
            <a:endParaRPr lang="en-US" sz="2400">
              <a:solidFill>
                <a:srgbClr val="FFFFFF"/>
              </a:solidFill>
              <a:latin typeface="Open Sans"/>
              <a:ea typeface="Open Sans"/>
              <a:cs typeface="Open Sans"/>
              <a:sym typeface="Open Sans"/>
            </a:endParaRPr>
          </a:p>
          <a:p>
            <a:pPr algn="l">
              <a:lnSpc>
                <a:spcPts val="3360"/>
              </a:lnSpc>
            </a:pPr>
          </a:p>
        </p:txBody>
      </p:sp>
      <p:sp>
        <p:nvSpPr>
          <p:cNvPr id="42" name="TextBox 42"/>
          <p:cNvSpPr txBox="1"/>
          <p:nvPr/>
        </p:nvSpPr>
        <p:spPr>
          <a:xfrm>
            <a:off x="8320930" y="5402947"/>
            <a:ext cx="340698" cy="257164"/>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03</a:t>
            </a:r>
            <a:endParaRPr lang="en-US" sz="1500" b="1">
              <a:solidFill>
                <a:srgbClr val="01072A"/>
              </a:solidFill>
              <a:latin typeface="Open Sans Bold"/>
              <a:ea typeface="Open Sans Bold"/>
              <a:cs typeface="Open Sans Bold"/>
              <a:sym typeface="Open Sans Bold"/>
            </a:endParaRPr>
          </a:p>
        </p:txBody>
      </p:sp>
      <p:grpSp>
        <p:nvGrpSpPr>
          <p:cNvPr id="43" name="Group 43"/>
          <p:cNvGrpSpPr/>
          <p:nvPr/>
        </p:nvGrpSpPr>
        <p:grpSpPr>
          <a:xfrm rot="0">
            <a:off x="8306019" y="8330689"/>
            <a:ext cx="597723" cy="630075"/>
            <a:chOff x="0" y="0"/>
            <a:chExt cx="812800" cy="856793"/>
          </a:xfrm>
        </p:grpSpPr>
        <p:sp>
          <p:nvSpPr>
            <p:cNvPr id="44" name="Freeform 44"/>
            <p:cNvSpPr/>
            <p:nvPr/>
          </p:nvSpPr>
          <p:spPr>
            <a:xfrm>
              <a:off x="0" y="0"/>
              <a:ext cx="812800" cy="856793"/>
            </a:xfrm>
            <a:custGeom>
              <a:avLst/>
              <a:gdLst/>
              <a:ahLst/>
              <a:cxnLst/>
              <a:rect l="l" t="t" r="r" b="b"/>
              <a:pathLst>
                <a:path w="812800" h="856793">
                  <a:moveTo>
                    <a:pt x="406400" y="0"/>
                  </a:moveTo>
                  <a:cubicBezTo>
                    <a:pt x="181951" y="0"/>
                    <a:pt x="0" y="191800"/>
                    <a:pt x="0" y="428397"/>
                  </a:cubicBezTo>
                  <a:cubicBezTo>
                    <a:pt x="0" y="664994"/>
                    <a:pt x="181951" y="856793"/>
                    <a:pt x="406400" y="856793"/>
                  </a:cubicBezTo>
                  <a:cubicBezTo>
                    <a:pt x="630849" y="856793"/>
                    <a:pt x="812800" y="664994"/>
                    <a:pt x="812800" y="428397"/>
                  </a:cubicBezTo>
                  <a:cubicBezTo>
                    <a:pt x="812800" y="191800"/>
                    <a:pt x="630849" y="0"/>
                    <a:pt x="406400" y="0"/>
                  </a:cubicBezTo>
                  <a:close/>
                </a:path>
              </a:pathLst>
            </a:custGeom>
            <a:solidFill>
              <a:srgbClr val="7AC4FF"/>
            </a:solidFill>
          </p:spPr>
        </p:sp>
        <p:sp>
          <p:nvSpPr>
            <p:cNvPr id="45" name="TextBox 45"/>
            <p:cNvSpPr txBox="1"/>
            <p:nvPr/>
          </p:nvSpPr>
          <p:spPr>
            <a:xfrm>
              <a:off x="76200" y="42224"/>
              <a:ext cx="660400" cy="734245"/>
            </a:xfrm>
            <a:prstGeom prst="rect">
              <a:avLst/>
            </a:prstGeom>
          </p:spPr>
          <p:txBody>
            <a:bodyPr lIns="50800" tIns="50800" rIns="50800" bIns="50800" rtlCol="0" anchor="ctr"/>
            <a:lstStyle/>
            <a:p>
              <a:pPr algn="ctr">
                <a:lnSpc>
                  <a:spcPts val="3080"/>
                </a:lnSpc>
              </a:pPr>
            </a:p>
          </p:txBody>
        </p:sp>
      </p:grpSp>
      <p:sp>
        <p:nvSpPr>
          <p:cNvPr id="46" name="TextBox 46"/>
          <p:cNvSpPr txBox="1"/>
          <p:nvPr/>
        </p:nvSpPr>
        <p:spPr>
          <a:xfrm>
            <a:off x="9318218" y="8292589"/>
            <a:ext cx="5229198" cy="1234439"/>
          </a:xfrm>
          <a:prstGeom prst="rect">
            <a:avLst/>
          </a:prstGeom>
        </p:spPr>
        <p:txBody>
          <a:bodyPr lIns="0" tIns="0" rIns="0" bIns="0" rtlCol="0" anchor="t">
            <a:spAutoFit/>
          </a:bodyPr>
          <a:lstStyle/>
          <a:p>
            <a:pPr algn="l">
              <a:lnSpc>
                <a:spcPts val="3360"/>
              </a:lnSpc>
            </a:pPr>
            <a:r>
              <a:rPr lang="en-US" sz="2400">
                <a:solidFill>
                  <a:srgbClr val="FFFFFF"/>
                </a:solidFill>
                <a:latin typeface="Open Sans"/>
                <a:ea typeface="Open Sans"/>
                <a:cs typeface="Open Sans"/>
                <a:sym typeface="Open Sans"/>
              </a:rPr>
              <a:t>Train: 13008 ảnh</a:t>
            </a:r>
            <a:endParaRPr lang="en-US" sz="2400">
              <a:solidFill>
                <a:srgbClr val="FFFFFF"/>
              </a:solidFill>
              <a:latin typeface="Open Sans"/>
              <a:ea typeface="Open Sans"/>
              <a:cs typeface="Open Sans"/>
              <a:sym typeface="Open Sans"/>
            </a:endParaRPr>
          </a:p>
          <a:p>
            <a:pPr algn="l">
              <a:lnSpc>
                <a:spcPts val="3360"/>
              </a:lnSpc>
            </a:pPr>
            <a:r>
              <a:rPr lang="en-US" sz="2400">
                <a:solidFill>
                  <a:srgbClr val="FFFFFF"/>
                </a:solidFill>
                <a:latin typeface="Open Sans"/>
                <a:ea typeface="Open Sans"/>
                <a:cs typeface="Open Sans"/>
                <a:sym typeface="Open Sans"/>
              </a:rPr>
              <a:t>Test: 51 ảnh</a:t>
            </a:r>
            <a:endParaRPr lang="en-US" sz="2400">
              <a:solidFill>
                <a:srgbClr val="FFFFFF"/>
              </a:solidFill>
              <a:latin typeface="Open Sans"/>
              <a:ea typeface="Open Sans"/>
              <a:cs typeface="Open Sans"/>
              <a:sym typeface="Open Sans"/>
            </a:endParaRPr>
          </a:p>
          <a:p>
            <a:pPr algn="l">
              <a:lnSpc>
                <a:spcPts val="3360"/>
              </a:lnSpc>
            </a:pPr>
            <a:r>
              <a:rPr lang="en-US" sz="2400">
                <a:solidFill>
                  <a:srgbClr val="FFFFFF"/>
                </a:solidFill>
                <a:latin typeface="Open Sans"/>
                <a:ea typeface="Open Sans"/>
                <a:cs typeface="Open Sans"/>
                <a:sym typeface="Open Sans"/>
              </a:rPr>
              <a:t>val: 981 ảnh</a:t>
            </a:r>
            <a:endParaRPr lang="en-US" sz="2400">
              <a:solidFill>
                <a:srgbClr val="FFFFFF"/>
              </a:solidFill>
              <a:latin typeface="Open Sans"/>
              <a:ea typeface="Open Sans"/>
              <a:cs typeface="Open Sans"/>
              <a:sym typeface="Open Sans"/>
            </a:endParaRPr>
          </a:p>
        </p:txBody>
      </p:sp>
      <p:sp>
        <p:nvSpPr>
          <p:cNvPr id="47" name="TextBox 47"/>
          <p:cNvSpPr txBox="1"/>
          <p:nvPr/>
        </p:nvSpPr>
        <p:spPr>
          <a:xfrm>
            <a:off x="8434531" y="8511485"/>
            <a:ext cx="340698" cy="257164"/>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04</a:t>
            </a:r>
            <a:endParaRPr lang="en-US" sz="1500" b="1">
              <a:solidFill>
                <a:srgbClr val="01072A"/>
              </a:solidFill>
              <a:latin typeface="Open Sans Bold"/>
              <a:ea typeface="Open Sans Bold"/>
              <a:cs typeface="Open Sans Bold"/>
              <a:sym typeface="Open Sans Bold"/>
            </a:endParaRPr>
          </a:p>
        </p:txBody>
      </p:sp>
      <p:sp>
        <p:nvSpPr>
          <p:cNvPr id="48" name="TextBox 48"/>
          <p:cNvSpPr txBox="1"/>
          <p:nvPr/>
        </p:nvSpPr>
        <p:spPr>
          <a:xfrm>
            <a:off x="196451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820105" y="1470561"/>
            <a:ext cx="16439195" cy="7935408"/>
            <a:chOff x="0" y="0"/>
            <a:chExt cx="2199911" cy="1061925"/>
          </a:xfrm>
        </p:grpSpPr>
        <p:sp>
          <p:nvSpPr>
            <p:cNvPr id="3" name="Freeform 3"/>
            <p:cNvSpPr/>
            <p:nvPr/>
          </p:nvSpPr>
          <p:spPr>
            <a:xfrm>
              <a:off x="0" y="0"/>
              <a:ext cx="2199911" cy="1061925"/>
            </a:xfrm>
            <a:custGeom>
              <a:avLst/>
              <a:gdLst/>
              <a:ahLst/>
              <a:cxnLst/>
              <a:rect l="l" t="t" r="r" b="b"/>
              <a:pathLst>
                <a:path w="2199911" h="1061925">
                  <a:moveTo>
                    <a:pt x="10832" y="0"/>
                  </a:moveTo>
                  <a:lnTo>
                    <a:pt x="2189079" y="0"/>
                  </a:lnTo>
                  <a:cubicBezTo>
                    <a:pt x="2191952" y="0"/>
                    <a:pt x="2194707" y="1141"/>
                    <a:pt x="2196738" y="3173"/>
                  </a:cubicBezTo>
                  <a:cubicBezTo>
                    <a:pt x="2198770" y="5204"/>
                    <a:pt x="2199911" y="7959"/>
                    <a:pt x="2199911" y="10832"/>
                  </a:cubicBezTo>
                  <a:lnTo>
                    <a:pt x="2199911" y="1051093"/>
                  </a:lnTo>
                  <a:cubicBezTo>
                    <a:pt x="2199911" y="1053966"/>
                    <a:pt x="2198770" y="1056721"/>
                    <a:pt x="2196738" y="1058752"/>
                  </a:cubicBezTo>
                  <a:cubicBezTo>
                    <a:pt x="2194707" y="1060784"/>
                    <a:pt x="2191952" y="1061925"/>
                    <a:pt x="2189079" y="1061925"/>
                  </a:cubicBezTo>
                  <a:lnTo>
                    <a:pt x="10832" y="1061925"/>
                  </a:lnTo>
                  <a:cubicBezTo>
                    <a:pt x="7959" y="1061925"/>
                    <a:pt x="5204" y="1060784"/>
                    <a:pt x="3173" y="1058752"/>
                  </a:cubicBezTo>
                  <a:cubicBezTo>
                    <a:pt x="1141" y="1056721"/>
                    <a:pt x="0" y="1053966"/>
                    <a:pt x="0" y="1051093"/>
                  </a:cubicBezTo>
                  <a:lnTo>
                    <a:pt x="0" y="10832"/>
                  </a:lnTo>
                  <a:cubicBezTo>
                    <a:pt x="0" y="7959"/>
                    <a:pt x="1141" y="5204"/>
                    <a:pt x="3173" y="3173"/>
                  </a:cubicBezTo>
                  <a:cubicBezTo>
                    <a:pt x="5204" y="1141"/>
                    <a:pt x="7959" y="0"/>
                    <a:pt x="10832" y="0"/>
                  </a:cubicBezTo>
                  <a:close/>
                </a:path>
              </a:pathLst>
            </a:custGeom>
            <a:blipFill>
              <a:blip r:embed="rId1"/>
              <a:stretch>
                <a:fillRect l="-1904" r="-1904"/>
              </a:stretch>
            </a:blipFill>
          </p:spPr>
        </p:sp>
      </p:grpSp>
      <p:sp>
        <p:nvSpPr>
          <p:cNvPr id="4" name="TextBox 4"/>
          <p:cNvSpPr txBox="1"/>
          <p:nvPr/>
        </p:nvSpPr>
        <p:spPr>
          <a:xfrm>
            <a:off x="1028700" y="240056"/>
            <a:ext cx="7595563" cy="1069417"/>
          </a:xfrm>
          <a:prstGeom prst="rect">
            <a:avLst/>
          </a:prstGeom>
        </p:spPr>
        <p:txBody>
          <a:bodyPr lIns="0" tIns="0" rIns="0" bIns="0" rtlCol="0" anchor="t">
            <a:spAutoFit/>
          </a:bodyPr>
          <a:lstStyle/>
          <a:p>
            <a:pPr algn="l">
              <a:lnSpc>
                <a:spcPts val="8780"/>
              </a:lnSpc>
              <a:spcBef>
                <a:spcPct val="0"/>
              </a:spcBef>
            </a:pPr>
            <a:r>
              <a:rPr lang="en-US" sz="62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Sau Khi tiền xữ lí</a:t>
            </a:r>
            <a:endParaRPr lang="en-US" sz="62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5" name="TextBox 5"/>
          <p:cNvSpPr txBox="1"/>
          <p:nvPr/>
        </p:nvSpPr>
        <p:spPr>
          <a:xfrm>
            <a:off x="1028700" y="9509906"/>
            <a:ext cx="13303609" cy="448310"/>
          </a:xfrm>
          <a:prstGeom prst="rect">
            <a:avLst/>
          </a:prstGeom>
        </p:spPr>
        <p:txBody>
          <a:bodyPr lIns="0" tIns="0" rIns="0" bIns="0" rtlCol="0" anchor="t">
            <a:spAutoFit/>
          </a:bodyPr>
          <a:lstStyle/>
          <a:p>
            <a:pPr algn="l">
              <a:lnSpc>
                <a:spcPts val="3640"/>
              </a:lnSpc>
            </a:pPr>
            <a:r>
              <a:rPr lang="en-US" sz="2600">
                <a:solidFill>
                  <a:srgbClr val="FFFFFF"/>
                </a:solidFill>
                <a:latin typeface="Open Sans"/>
                <a:ea typeface="Open Sans"/>
                <a:cs typeface="Open Sans"/>
                <a:sym typeface="Open Sans"/>
              </a:rPr>
              <a:t>Từ 8143 =&gt; 7536 ảnh . Từ 61 =&gt; 51 class. Mỗi class đều trên 100 ảnh.</a:t>
            </a:r>
            <a:endParaRPr lang="en-US" sz="2600">
              <a:solidFill>
                <a:srgbClr val="FFFFFF"/>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3388685" y="2103132"/>
            <a:ext cx="980951" cy="99063"/>
            <a:chOff x="0" y="0"/>
            <a:chExt cx="258358" cy="26091"/>
          </a:xfrm>
        </p:grpSpPr>
        <p:sp>
          <p:nvSpPr>
            <p:cNvPr id="3" name="Freeform 3"/>
            <p:cNvSpPr/>
            <p:nvPr/>
          </p:nvSpPr>
          <p:spPr>
            <a:xfrm>
              <a:off x="0" y="0"/>
              <a:ext cx="258358" cy="26091"/>
            </a:xfrm>
            <a:custGeom>
              <a:avLst/>
              <a:gdLst/>
              <a:ahLst/>
              <a:cxnLst/>
              <a:rect l="l" t="t" r="r" b="b"/>
              <a:pathLst>
                <a:path w="258358" h="26091">
                  <a:moveTo>
                    <a:pt x="13045" y="0"/>
                  </a:moveTo>
                  <a:lnTo>
                    <a:pt x="245312" y="0"/>
                  </a:lnTo>
                  <a:cubicBezTo>
                    <a:pt x="248772" y="0"/>
                    <a:pt x="252090" y="1374"/>
                    <a:pt x="254537" y="3821"/>
                  </a:cubicBezTo>
                  <a:cubicBezTo>
                    <a:pt x="256983" y="6267"/>
                    <a:pt x="258358" y="9585"/>
                    <a:pt x="258358" y="13045"/>
                  </a:cubicBezTo>
                  <a:lnTo>
                    <a:pt x="258358" y="13045"/>
                  </a:lnTo>
                  <a:cubicBezTo>
                    <a:pt x="258358" y="20250"/>
                    <a:pt x="252517" y="26091"/>
                    <a:pt x="245312" y="26091"/>
                  </a:cubicBezTo>
                  <a:lnTo>
                    <a:pt x="13045" y="26091"/>
                  </a:lnTo>
                  <a:cubicBezTo>
                    <a:pt x="5841" y="26091"/>
                    <a:pt x="0" y="20250"/>
                    <a:pt x="0" y="13045"/>
                  </a:cubicBezTo>
                  <a:lnTo>
                    <a:pt x="0" y="13045"/>
                  </a:lnTo>
                  <a:cubicBezTo>
                    <a:pt x="0" y="5841"/>
                    <a:pt x="5841" y="0"/>
                    <a:pt x="13045" y="0"/>
                  </a:cubicBezTo>
                  <a:close/>
                </a:path>
              </a:pathLst>
            </a:custGeom>
            <a:solidFill>
              <a:srgbClr val="7AC4FF"/>
            </a:solidFill>
          </p:spPr>
        </p:sp>
        <p:sp>
          <p:nvSpPr>
            <p:cNvPr id="4" name="TextBox 4"/>
            <p:cNvSpPr txBox="1"/>
            <p:nvPr/>
          </p:nvSpPr>
          <p:spPr>
            <a:xfrm>
              <a:off x="0" y="-38100"/>
              <a:ext cx="258358" cy="64191"/>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0">
            <a:off x="4412108" y="2103132"/>
            <a:ext cx="99063" cy="990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120975" y="3428749"/>
            <a:ext cx="7332973" cy="4253962"/>
            <a:chOff x="0" y="0"/>
            <a:chExt cx="1401103" cy="812800"/>
          </a:xfrm>
        </p:grpSpPr>
        <p:sp>
          <p:nvSpPr>
            <p:cNvPr id="9" name="Freeform 9"/>
            <p:cNvSpPr/>
            <p:nvPr/>
          </p:nvSpPr>
          <p:spPr>
            <a:xfrm>
              <a:off x="0" y="0"/>
              <a:ext cx="1401104" cy="812800"/>
            </a:xfrm>
            <a:custGeom>
              <a:avLst/>
              <a:gdLst/>
              <a:ahLst/>
              <a:cxnLst/>
              <a:rect l="l" t="t" r="r" b="b"/>
              <a:pathLst>
                <a:path w="1401104" h="812800">
                  <a:moveTo>
                    <a:pt x="24283" y="0"/>
                  </a:moveTo>
                  <a:lnTo>
                    <a:pt x="1376821" y="0"/>
                  </a:lnTo>
                  <a:cubicBezTo>
                    <a:pt x="1383261" y="0"/>
                    <a:pt x="1389437" y="2558"/>
                    <a:pt x="1393991" y="7112"/>
                  </a:cubicBezTo>
                  <a:cubicBezTo>
                    <a:pt x="1398545" y="11666"/>
                    <a:pt x="1401104" y="17843"/>
                    <a:pt x="1401104" y="24283"/>
                  </a:cubicBezTo>
                  <a:lnTo>
                    <a:pt x="1401104" y="788517"/>
                  </a:lnTo>
                  <a:cubicBezTo>
                    <a:pt x="1401104" y="801928"/>
                    <a:pt x="1390232" y="812800"/>
                    <a:pt x="1376821" y="812800"/>
                  </a:cubicBezTo>
                  <a:lnTo>
                    <a:pt x="24283" y="812800"/>
                  </a:lnTo>
                  <a:cubicBezTo>
                    <a:pt x="17843" y="812800"/>
                    <a:pt x="11666" y="810242"/>
                    <a:pt x="7112" y="805688"/>
                  </a:cubicBezTo>
                  <a:cubicBezTo>
                    <a:pt x="2558" y="801134"/>
                    <a:pt x="0" y="794957"/>
                    <a:pt x="0" y="788517"/>
                  </a:cubicBezTo>
                  <a:lnTo>
                    <a:pt x="0" y="24283"/>
                  </a:lnTo>
                  <a:cubicBezTo>
                    <a:pt x="0" y="17843"/>
                    <a:pt x="2558" y="11666"/>
                    <a:pt x="7112" y="7112"/>
                  </a:cubicBezTo>
                  <a:cubicBezTo>
                    <a:pt x="11666" y="2558"/>
                    <a:pt x="17843" y="0"/>
                    <a:pt x="24283" y="0"/>
                  </a:cubicBezTo>
                  <a:close/>
                </a:path>
              </a:pathLst>
            </a:custGeom>
            <a:blipFill>
              <a:blip r:embed="rId1"/>
              <a:stretch>
                <a:fillRect l="-1512" r="-1512"/>
              </a:stretch>
            </a:blipFill>
          </p:spPr>
        </p:sp>
      </p:grpSp>
      <p:sp>
        <p:nvSpPr>
          <p:cNvPr id="10" name="TextBox 10"/>
          <p:cNvSpPr txBox="1"/>
          <p:nvPr/>
        </p:nvSpPr>
        <p:spPr>
          <a:xfrm>
            <a:off x="7777067" y="2588373"/>
            <a:ext cx="9819274" cy="5928041"/>
          </a:xfrm>
          <a:prstGeom prst="rect">
            <a:avLst/>
          </a:prstGeom>
        </p:spPr>
        <p:txBody>
          <a:bodyPr lIns="0" tIns="0" rIns="0" bIns="0" rtlCol="0" anchor="t">
            <a:spAutoFit/>
          </a:bodyPr>
          <a:lstStyle/>
          <a:p>
            <a:pPr algn="l">
              <a:lnSpc>
                <a:spcPts val="2955"/>
              </a:lnSpc>
              <a:spcBef>
                <a:spcPct val="0"/>
              </a:spcBef>
            </a:pPr>
            <a:r>
              <a:rPr lang="en-US" sz="2110">
                <a:solidFill>
                  <a:srgbClr val="FFFFFF"/>
                </a:solidFill>
                <a:latin typeface="Canva Sans" panose="020B0503030501040103"/>
                <a:ea typeface="Canva Sans" panose="020B0503030501040103"/>
                <a:cs typeface="Canva Sans" panose="020B0503030501040103"/>
                <a:sym typeface="Canva Sans" panose="020B0503030501040103"/>
              </a:rPr>
              <a:t>Dữ liệu: Tập dữ liệu được chỉ định tại đường dẫn /kaggle/input/yolov5-ck1/data/data.yaml.</a:t>
            </a:r>
            <a:endParaRPr lang="en-US" sz="2110">
              <a:solidFill>
                <a:srgbClr val="FFFFFF"/>
              </a:solidFill>
              <a:latin typeface="Canva Sans" panose="020B0503030501040103"/>
              <a:ea typeface="Canva Sans" panose="020B0503030501040103"/>
              <a:cs typeface="Canva Sans" panose="020B0503030501040103"/>
              <a:sym typeface="Canva Sans" panose="020B0503030501040103"/>
            </a:endParaRPr>
          </a:p>
          <a:p>
            <a:pPr algn="l">
              <a:lnSpc>
                <a:spcPts val="2955"/>
              </a:lnSpc>
              <a:spcBef>
                <a:spcPct val="0"/>
              </a:spcBef>
            </a:pPr>
          </a:p>
          <a:p>
            <a:pPr algn="l">
              <a:lnSpc>
                <a:spcPts val="2955"/>
              </a:lnSpc>
              <a:spcBef>
                <a:spcPct val="0"/>
              </a:spcBef>
            </a:pPr>
            <a:r>
              <a:rPr lang="en-US" sz="2110">
                <a:solidFill>
                  <a:srgbClr val="FFFFFF"/>
                </a:solidFill>
                <a:latin typeface="Canva Sans" panose="020B0503030501040103"/>
                <a:ea typeface="Canva Sans" panose="020B0503030501040103"/>
                <a:cs typeface="Canva Sans" panose="020B0503030501040103"/>
                <a:sym typeface="Canva Sans" panose="020B0503030501040103"/>
              </a:rPr>
              <a:t>Số lượng Epoch: 30 lần lặp lại để huấn luyện mô hình.</a:t>
            </a:r>
            <a:endParaRPr lang="en-US" sz="2110">
              <a:solidFill>
                <a:srgbClr val="FFFFFF"/>
              </a:solidFill>
              <a:latin typeface="Canva Sans" panose="020B0503030501040103"/>
              <a:ea typeface="Canva Sans" panose="020B0503030501040103"/>
              <a:cs typeface="Canva Sans" panose="020B0503030501040103"/>
              <a:sym typeface="Canva Sans" panose="020B0503030501040103"/>
            </a:endParaRPr>
          </a:p>
          <a:p>
            <a:pPr algn="l">
              <a:lnSpc>
                <a:spcPts val="2955"/>
              </a:lnSpc>
              <a:spcBef>
                <a:spcPct val="0"/>
              </a:spcBef>
            </a:pPr>
          </a:p>
          <a:p>
            <a:pPr algn="l">
              <a:lnSpc>
                <a:spcPts val="2955"/>
              </a:lnSpc>
              <a:spcBef>
                <a:spcPct val="0"/>
              </a:spcBef>
            </a:pPr>
            <a:r>
              <a:rPr lang="en-US" sz="2110">
                <a:solidFill>
                  <a:srgbClr val="FFFFFF"/>
                </a:solidFill>
                <a:latin typeface="Canva Sans" panose="020B0503030501040103"/>
                <a:ea typeface="Canva Sans" panose="020B0503030501040103"/>
                <a:cs typeface="Canva Sans" panose="020B0503030501040103"/>
                <a:sym typeface="Canva Sans" panose="020B0503030501040103"/>
              </a:rPr>
              <a:t>Kích thước ảnh (Image size): 640x640 pixel – kích thước mặc định của YOLOv8, giúp cân bằng giữa tốc độ xử lý và độ chính xác.</a:t>
            </a:r>
            <a:endParaRPr lang="en-US" sz="2110">
              <a:solidFill>
                <a:srgbClr val="FFFFFF"/>
              </a:solidFill>
              <a:latin typeface="Canva Sans" panose="020B0503030501040103"/>
              <a:ea typeface="Canva Sans" panose="020B0503030501040103"/>
              <a:cs typeface="Canva Sans" panose="020B0503030501040103"/>
              <a:sym typeface="Canva Sans" panose="020B0503030501040103"/>
            </a:endParaRPr>
          </a:p>
          <a:p>
            <a:pPr algn="l">
              <a:lnSpc>
                <a:spcPts val="2955"/>
              </a:lnSpc>
              <a:spcBef>
                <a:spcPct val="0"/>
              </a:spcBef>
            </a:pPr>
          </a:p>
          <a:p>
            <a:pPr algn="l">
              <a:lnSpc>
                <a:spcPts val="2955"/>
              </a:lnSpc>
              <a:spcBef>
                <a:spcPct val="0"/>
              </a:spcBef>
            </a:pPr>
            <a:r>
              <a:rPr lang="en-US" sz="2110">
                <a:solidFill>
                  <a:srgbClr val="FFFFFF"/>
                </a:solidFill>
                <a:latin typeface="Canva Sans" panose="020B0503030501040103"/>
                <a:ea typeface="Canva Sans" panose="020B0503030501040103"/>
                <a:cs typeface="Canva Sans" panose="020B0503030501040103"/>
                <a:sym typeface="Canva Sans" panose="020B0503030501040103"/>
              </a:rPr>
              <a:t>Kích thước Batch: 4, tức 4 ảnh được xử lý trong mỗi lần cập nhật trọng số, phù hợp với giới hạn VRAM trên môi trường huấn luyện.</a:t>
            </a:r>
            <a:endParaRPr lang="en-US" sz="2110">
              <a:solidFill>
                <a:srgbClr val="FFFFFF"/>
              </a:solidFill>
              <a:latin typeface="Canva Sans" panose="020B0503030501040103"/>
              <a:ea typeface="Canva Sans" panose="020B0503030501040103"/>
              <a:cs typeface="Canva Sans" panose="020B0503030501040103"/>
              <a:sym typeface="Canva Sans" panose="020B0503030501040103"/>
            </a:endParaRPr>
          </a:p>
          <a:p>
            <a:pPr algn="l">
              <a:lnSpc>
                <a:spcPts val="2955"/>
              </a:lnSpc>
              <a:spcBef>
                <a:spcPct val="0"/>
              </a:spcBef>
            </a:pPr>
          </a:p>
          <a:p>
            <a:pPr algn="l">
              <a:lnSpc>
                <a:spcPts val="2955"/>
              </a:lnSpc>
              <a:spcBef>
                <a:spcPct val="0"/>
              </a:spcBef>
            </a:pPr>
            <a:r>
              <a:rPr lang="en-US" sz="2110">
                <a:solidFill>
                  <a:srgbClr val="FFFFFF"/>
                </a:solidFill>
                <a:latin typeface="Canva Sans" panose="020B0503030501040103"/>
                <a:ea typeface="Canva Sans" panose="020B0503030501040103"/>
                <a:cs typeface="Canva Sans" panose="020B0503030501040103"/>
                <a:sym typeface="Canva Sans" panose="020B0503030501040103"/>
              </a:rPr>
              <a:t>Tối ưu hóa: Sử dụng thuật toán SGD (Stochastic Gradient Descent) mặc định của YOLO</a:t>
            </a:r>
            <a:endParaRPr lang="en-US" sz="2110">
              <a:solidFill>
                <a:srgbClr val="FFFFFF"/>
              </a:solidFill>
              <a:latin typeface="Canva Sans" panose="020B0503030501040103"/>
              <a:ea typeface="Canva Sans" panose="020B0503030501040103"/>
              <a:cs typeface="Canva Sans" panose="020B0503030501040103"/>
              <a:sym typeface="Canva Sans" panose="020B0503030501040103"/>
            </a:endParaRPr>
          </a:p>
          <a:p>
            <a:pPr algn="l">
              <a:lnSpc>
                <a:spcPts val="2955"/>
              </a:lnSpc>
              <a:spcBef>
                <a:spcPct val="0"/>
              </a:spcBef>
            </a:pPr>
          </a:p>
          <a:p>
            <a:pPr algn="l">
              <a:lnSpc>
                <a:spcPts val="2955"/>
              </a:lnSpc>
              <a:spcBef>
                <a:spcPct val="0"/>
              </a:spcBef>
            </a:pPr>
            <a:r>
              <a:rPr lang="en-US" sz="2110">
                <a:solidFill>
                  <a:srgbClr val="FFFFFF"/>
                </a:solidFill>
                <a:latin typeface="Canva Sans" panose="020B0503030501040103"/>
                <a:ea typeface="Canva Sans" panose="020B0503030501040103"/>
                <a:cs typeface="Canva Sans" panose="020B0503030501040103"/>
                <a:sym typeface="Canva Sans" panose="020B0503030501040103"/>
              </a:rPr>
              <a:t>Tốc độ học (Learning rate): Sử dụng tốc độ học mặc định của YOLO (lr0=0.01) n</a:t>
            </a:r>
            <a:endParaRPr lang="en-US" sz="211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1" name="TextBox 11"/>
          <p:cNvSpPr txBox="1"/>
          <p:nvPr/>
        </p:nvSpPr>
        <p:spPr>
          <a:xfrm>
            <a:off x="3275083" y="914400"/>
            <a:ext cx="12308726" cy="1039668"/>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CÁC THAM SỐ THỰC NGHIỆM</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12" name="TextBox 12"/>
          <p:cNvSpPr txBox="1"/>
          <p:nvPr/>
        </p:nvSpPr>
        <p:spPr>
          <a:xfrm>
            <a:off x="194546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13" name="Freeform 13"/>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9" name="TextBox 9"/>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10" name="TextBox 10"/>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11" name="TextBox 11"/>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12" name="Freeform 12"/>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1"/>
            <a:stretch>
              <a:fillRect/>
            </a:stretch>
          </a:blipFill>
        </p:spPr>
      </p:sp>
      <p:grpSp>
        <p:nvGrpSpPr>
          <p:cNvPr id="13" name="Group 13"/>
          <p:cNvGrpSpPr/>
          <p:nvPr/>
        </p:nvGrpSpPr>
        <p:grpSpPr>
          <a:xfrm rot="0">
            <a:off x="6489909" y="2650908"/>
            <a:ext cx="5408621" cy="54086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AC4FF"/>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16" name="TextBox 16"/>
          <p:cNvSpPr txBox="1"/>
          <p:nvPr/>
        </p:nvSpPr>
        <p:spPr>
          <a:xfrm>
            <a:off x="6936813" y="3503755"/>
            <a:ext cx="4514813" cy="2037597"/>
          </a:xfrm>
          <a:prstGeom prst="rect">
            <a:avLst/>
          </a:prstGeom>
        </p:spPr>
        <p:txBody>
          <a:bodyPr lIns="0" tIns="0" rIns="0" bIns="0" rtlCol="0" anchor="t">
            <a:spAutoFit/>
          </a:bodyPr>
          <a:lstStyle/>
          <a:p>
            <a:pPr algn="ctr">
              <a:lnSpc>
                <a:spcPts val="15245"/>
              </a:lnSpc>
            </a:pPr>
            <a:r>
              <a:rPr lang="en-US" sz="15245" b="1">
                <a:solidFill>
                  <a:srgbClr val="FF0099"/>
                </a:solidFill>
                <a:latin typeface="Big Shoulders Display Bold"/>
                <a:ea typeface="Big Shoulders Display Bold"/>
                <a:cs typeface="Big Shoulders Display Bold"/>
                <a:sym typeface="Big Shoulders Display Bold"/>
              </a:rPr>
              <a:t>05</a:t>
            </a:r>
            <a:endParaRPr lang="en-US" sz="15245" b="1">
              <a:solidFill>
                <a:srgbClr val="FF0099"/>
              </a:solidFill>
              <a:latin typeface="Big Shoulders Display Bold"/>
              <a:ea typeface="Big Shoulders Display Bold"/>
              <a:cs typeface="Big Shoulders Display Bold"/>
              <a:sym typeface="Big Shoulders Display Bold"/>
            </a:endParaRPr>
          </a:p>
        </p:txBody>
      </p:sp>
      <p:sp>
        <p:nvSpPr>
          <p:cNvPr id="17" name="TextBox 17"/>
          <p:cNvSpPr txBox="1"/>
          <p:nvPr/>
        </p:nvSpPr>
        <p:spPr>
          <a:xfrm>
            <a:off x="1566355" y="5136143"/>
            <a:ext cx="15155291" cy="1973767"/>
          </a:xfrm>
          <a:prstGeom prst="rect">
            <a:avLst/>
          </a:prstGeom>
        </p:spPr>
        <p:txBody>
          <a:bodyPr lIns="0" tIns="0" rIns="0" bIns="0" rtlCol="0" anchor="t">
            <a:spAutoFit/>
          </a:bodyPr>
          <a:lstStyle/>
          <a:p>
            <a:pPr algn="ctr">
              <a:lnSpc>
                <a:spcPts val="16160"/>
              </a:lnSpc>
            </a:pPr>
            <a:r>
              <a:rPr lang="en-US" sz="115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KẾT QUẢ ĐẠT ĐƯỢC</a:t>
            </a:r>
            <a:endParaRPr lang="en-US" sz="115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18" name="TextBox 18"/>
          <p:cNvSpPr txBox="1"/>
          <p:nvPr/>
        </p:nvSpPr>
        <p:spPr>
          <a:xfrm>
            <a:off x="194546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923161" y="8528621"/>
            <a:ext cx="729679" cy="7296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0">
            <a:off x="5551489" y="2103132"/>
            <a:ext cx="980951" cy="99063"/>
            <a:chOff x="0" y="0"/>
            <a:chExt cx="258358" cy="26091"/>
          </a:xfrm>
        </p:grpSpPr>
        <p:sp>
          <p:nvSpPr>
            <p:cNvPr id="12" name="Freeform 12"/>
            <p:cNvSpPr/>
            <p:nvPr/>
          </p:nvSpPr>
          <p:spPr>
            <a:xfrm>
              <a:off x="0" y="0"/>
              <a:ext cx="258358" cy="26091"/>
            </a:xfrm>
            <a:custGeom>
              <a:avLst/>
              <a:gdLst/>
              <a:ahLst/>
              <a:cxnLst/>
              <a:rect l="l" t="t" r="r" b="b"/>
              <a:pathLst>
                <a:path w="258358" h="26091">
                  <a:moveTo>
                    <a:pt x="13045" y="0"/>
                  </a:moveTo>
                  <a:lnTo>
                    <a:pt x="245312" y="0"/>
                  </a:lnTo>
                  <a:cubicBezTo>
                    <a:pt x="248772" y="0"/>
                    <a:pt x="252090" y="1374"/>
                    <a:pt x="254537" y="3821"/>
                  </a:cubicBezTo>
                  <a:cubicBezTo>
                    <a:pt x="256983" y="6267"/>
                    <a:pt x="258358" y="9585"/>
                    <a:pt x="258358" y="13045"/>
                  </a:cubicBezTo>
                  <a:lnTo>
                    <a:pt x="258358" y="13045"/>
                  </a:lnTo>
                  <a:cubicBezTo>
                    <a:pt x="258358" y="20250"/>
                    <a:pt x="252517" y="26091"/>
                    <a:pt x="245312" y="26091"/>
                  </a:cubicBezTo>
                  <a:lnTo>
                    <a:pt x="13045" y="26091"/>
                  </a:lnTo>
                  <a:cubicBezTo>
                    <a:pt x="5841" y="26091"/>
                    <a:pt x="0" y="20250"/>
                    <a:pt x="0" y="13045"/>
                  </a:cubicBezTo>
                  <a:lnTo>
                    <a:pt x="0" y="13045"/>
                  </a:lnTo>
                  <a:cubicBezTo>
                    <a:pt x="0" y="5841"/>
                    <a:pt x="5841" y="0"/>
                    <a:pt x="13045" y="0"/>
                  </a:cubicBezTo>
                  <a:close/>
                </a:path>
              </a:pathLst>
            </a:custGeom>
            <a:solidFill>
              <a:srgbClr val="7AC4FF"/>
            </a:solidFill>
          </p:spPr>
        </p:sp>
        <p:sp>
          <p:nvSpPr>
            <p:cNvPr id="13" name="TextBox 13"/>
            <p:cNvSpPr txBox="1"/>
            <p:nvPr/>
          </p:nvSpPr>
          <p:spPr>
            <a:xfrm>
              <a:off x="0" y="-38100"/>
              <a:ext cx="258358" cy="64191"/>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6574912" y="2103132"/>
            <a:ext cx="99063" cy="9906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25" name="Freeform 25"/>
          <p:cNvSpPr/>
          <p:nvPr/>
        </p:nvSpPr>
        <p:spPr>
          <a:xfrm>
            <a:off x="11810802" y="3705906"/>
            <a:ext cx="5172000" cy="1469741"/>
          </a:xfrm>
          <a:custGeom>
            <a:avLst/>
            <a:gdLst/>
            <a:ahLst/>
            <a:cxnLst/>
            <a:rect l="l" t="t" r="r" b="b"/>
            <a:pathLst>
              <a:path w="5172000" h="1469741">
                <a:moveTo>
                  <a:pt x="0" y="0"/>
                </a:moveTo>
                <a:lnTo>
                  <a:pt x="5172001" y="0"/>
                </a:lnTo>
                <a:lnTo>
                  <a:pt x="5172001" y="1469741"/>
                </a:lnTo>
                <a:lnTo>
                  <a:pt x="0" y="1469741"/>
                </a:lnTo>
                <a:lnTo>
                  <a:pt x="0" y="0"/>
                </a:lnTo>
                <a:close/>
              </a:path>
            </a:pathLst>
          </a:custGeom>
          <a:blipFill>
            <a:blip r:embed="rId1"/>
            <a:stretch>
              <a:fillRect/>
            </a:stretch>
          </a:blipFill>
        </p:spPr>
      </p:sp>
      <p:sp>
        <p:nvSpPr>
          <p:cNvPr id="26" name="TextBox 26"/>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27" name="TextBox 27"/>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28" name="TextBox 28"/>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29" name="TextBox 29"/>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30" name="TextBox 30"/>
          <p:cNvSpPr txBox="1"/>
          <p:nvPr/>
        </p:nvSpPr>
        <p:spPr>
          <a:xfrm>
            <a:off x="5437887" y="914400"/>
            <a:ext cx="7412225" cy="1039668"/>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Cách đánh giá</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31" name="TextBox 31"/>
          <p:cNvSpPr txBox="1"/>
          <p:nvPr/>
        </p:nvSpPr>
        <p:spPr>
          <a:xfrm>
            <a:off x="1768475" y="2518410"/>
            <a:ext cx="2730500" cy="628015"/>
          </a:xfrm>
          <a:prstGeom prst="rect">
            <a:avLst/>
          </a:prstGeom>
        </p:spPr>
        <p:txBody>
          <a:bodyPr wrap="square" lIns="0" tIns="0" rIns="0" bIns="0" rtlCol="0" anchor="t">
            <a:spAutoFit/>
          </a:bodyPr>
          <a:lstStyle/>
          <a:p>
            <a:pPr algn="ctr">
              <a:lnSpc>
                <a:spcPts val="4900"/>
              </a:lnSpc>
              <a:spcBef>
                <a:spcPct val="0"/>
              </a:spcBef>
            </a:pPr>
            <a:r>
              <a:rPr lang="en-US" sz="3500">
                <a:solidFill>
                  <a:srgbClr val="FFFFFF"/>
                </a:solidFill>
                <a:latin typeface="Canva Sans" panose="020B0503030501040103"/>
                <a:ea typeface="Canva Sans" panose="020B0503030501040103"/>
                <a:cs typeface="Canva Sans" panose="020B0503030501040103"/>
                <a:sym typeface="Canva Sans" panose="020B0503030501040103"/>
              </a:rPr>
              <a:t>Precision</a:t>
            </a:r>
            <a:endParaRPr lang="en-US" sz="35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32" name="TextBox 32"/>
          <p:cNvSpPr txBox="1"/>
          <p:nvPr/>
        </p:nvSpPr>
        <p:spPr>
          <a:xfrm>
            <a:off x="8122405" y="2518266"/>
            <a:ext cx="1297781" cy="628015"/>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Canva Sans" panose="020B0503030501040103"/>
                <a:ea typeface="Canva Sans" panose="020B0503030501040103"/>
                <a:cs typeface="Canva Sans" panose="020B0503030501040103"/>
                <a:sym typeface="Canva Sans" panose="020B0503030501040103"/>
              </a:rPr>
              <a:t>Recal</a:t>
            </a:r>
            <a:endParaRPr lang="en-US" sz="35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33" name="TextBox 33"/>
          <p:cNvSpPr txBox="1"/>
          <p:nvPr/>
        </p:nvSpPr>
        <p:spPr>
          <a:xfrm>
            <a:off x="13801686" y="2518266"/>
            <a:ext cx="1679575" cy="59690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Canva Sans" panose="020B0503030501040103"/>
                <a:ea typeface="Canva Sans" panose="020B0503030501040103"/>
                <a:cs typeface="Canva Sans" panose="020B0503030501040103"/>
                <a:sym typeface="Canva Sans" panose="020B0503030501040103"/>
              </a:rPr>
              <a:t>mAP50 </a:t>
            </a:r>
            <a:endParaRPr lang="en-US" sz="35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34" name="Freeform 34"/>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2"/>
            <a:stretch>
              <a:fillRect/>
            </a:stretch>
          </a:blipFill>
        </p:spPr>
      </p:sp>
      <p:sp>
        <p:nvSpPr>
          <p:cNvPr id="35" name="TextBox 35"/>
          <p:cNvSpPr txBox="1"/>
          <p:nvPr/>
        </p:nvSpPr>
        <p:spPr>
          <a:xfrm>
            <a:off x="196451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pic>
        <p:nvPicPr>
          <p:cNvPr id="38" name="Picture 37" descr="image-Photoroom (1)"/>
          <p:cNvPicPr>
            <a:picLocks noChangeAspect="1"/>
          </p:cNvPicPr>
          <p:nvPr/>
        </p:nvPicPr>
        <p:blipFill>
          <a:blip r:embed="rId3"/>
          <a:stretch>
            <a:fillRect/>
          </a:stretch>
        </p:blipFill>
        <p:spPr>
          <a:xfrm>
            <a:off x="6324600" y="3467100"/>
            <a:ext cx="4808220" cy="1784985"/>
          </a:xfrm>
          <a:prstGeom prst="rect">
            <a:avLst/>
          </a:prstGeom>
        </p:spPr>
      </p:pic>
      <p:pic>
        <p:nvPicPr>
          <p:cNvPr id="39" name="Picture 38" descr="image-Photoroom (2)"/>
          <p:cNvPicPr>
            <a:picLocks noChangeAspect="1"/>
          </p:cNvPicPr>
          <p:nvPr/>
        </p:nvPicPr>
        <p:blipFill>
          <a:blip r:embed="rId4"/>
          <a:stretch>
            <a:fillRect/>
          </a:stretch>
        </p:blipFill>
        <p:spPr>
          <a:xfrm>
            <a:off x="990600" y="3619500"/>
            <a:ext cx="5018405" cy="1703070"/>
          </a:xfrm>
          <a:prstGeom prst="rect">
            <a:avLst/>
          </a:prstGeom>
        </p:spPr>
      </p:pic>
      <p:graphicFrame>
        <p:nvGraphicFramePr>
          <p:cNvPr id="41" name="Table 40"/>
          <p:cNvGraphicFramePr/>
          <p:nvPr/>
        </p:nvGraphicFramePr>
        <p:xfrm>
          <a:off x="3352483" y="6134100"/>
          <a:ext cx="11229975" cy="3619500"/>
        </p:xfrm>
        <a:graphic>
          <a:graphicData uri="http://schemas.openxmlformats.org/drawingml/2006/table">
            <a:tbl>
              <a:tblPr/>
              <a:tblGrid>
                <a:gridCol w="1914525"/>
                <a:gridCol w="3324225"/>
                <a:gridCol w="3152775"/>
                <a:gridCol w="2838450"/>
              </a:tblGrid>
              <a:tr h="904875">
                <a:tc>
                  <a:txBody>
                    <a:bodyPr/>
                    <a:p>
                      <a:pPr algn="ctr"/>
                      <a:endParaRPr sz="2800">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b="1" i="0">
                          <a:solidFill>
                            <a:srgbClr val="000000"/>
                          </a:solidFill>
                          <a:latin typeface="Times New Roman" panose="02020603050405020304" charset="0"/>
                          <a:cs typeface="Times New Roman" panose="02020603050405020304" charset="0"/>
                        </a:rPr>
                        <a:t>metrics/precision(B)</a:t>
                      </a:r>
                      <a:endParaRPr sz="2800" b="1" i="0">
                        <a:solidFill>
                          <a:srgbClr val="000000"/>
                        </a:solidFill>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b="1" i="0">
                          <a:solidFill>
                            <a:srgbClr val="000000"/>
                          </a:solidFill>
                          <a:latin typeface="Times New Roman" panose="02020603050405020304" charset="0"/>
                          <a:cs typeface="Times New Roman" panose="02020603050405020304" charset="0"/>
                        </a:rPr>
                        <a:t>metrics/recall(B)</a:t>
                      </a:r>
                      <a:endParaRPr sz="2800" b="1" i="0">
                        <a:solidFill>
                          <a:srgbClr val="000000"/>
                        </a:solidFill>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b="1" i="0">
                          <a:solidFill>
                            <a:srgbClr val="000000"/>
                          </a:solidFill>
                          <a:latin typeface="Times New Roman" panose="02020603050405020304" charset="0"/>
                          <a:cs typeface="Times New Roman" panose="02020603050405020304" charset="0"/>
                        </a:rPr>
                        <a:t>metrics/mAP50(B)</a:t>
                      </a:r>
                      <a:endParaRPr sz="2800" b="1" i="0">
                        <a:solidFill>
                          <a:srgbClr val="000000"/>
                        </a:solidFill>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r>
              <a:tr h="904875">
                <a:tc>
                  <a:txBody>
                    <a:bodyPr/>
                    <a:p>
                      <a:pPr algn="ctr"/>
                      <a:r>
                        <a:rPr sz="2800" b="1" i="0">
                          <a:solidFill>
                            <a:srgbClr val="000000"/>
                          </a:solidFill>
                          <a:latin typeface="Times New Roman" panose="02020603050405020304" charset="0"/>
                          <a:cs typeface="Times New Roman" panose="02020603050405020304" charset="0"/>
                        </a:rPr>
                        <a:t>YOLOV5</a:t>
                      </a:r>
                      <a:endParaRPr sz="2800" b="1" i="0">
                        <a:solidFill>
                          <a:srgbClr val="000000"/>
                        </a:solidFill>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a:latin typeface="Times New Roman" panose="02020603050405020304" charset="0"/>
                          <a:cs typeface="Times New Roman" panose="02020603050405020304" charset="0"/>
                        </a:rPr>
                        <a:t>0.934</a:t>
                      </a:r>
                      <a:endParaRPr sz="2800">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a:latin typeface="Times New Roman" panose="02020603050405020304" charset="0"/>
                          <a:cs typeface="Times New Roman" panose="02020603050405020304" charset="0"/>
                        </a:rPr>
                        <a:t>0.913</a:t>
                      </a:r>
                      <a:endParaRPr sz="2800">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a:latin typeface="Times New Roman" panose="02020603050405020304" charset="0"/>
                          <a:cs typeface="Times New Roman" panose="02020603050405020304" charset="0"/>
                        </a:rPr>
                        <a:t>0.951</a:t>
                      </a:r>
                      <a:endParaRPr sz="2800">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r>
              <a:tr h="904875">
                <a:tc>
                  <a:txBody>
                    <a:bodyPr/>
                    <a:p>
                      <a:pPr algn="ctr"/>
                      <a:r>
                        <a:rPr sz="2800" b="1" i="0">
                          <a:solidFill>
                            <a:srgbClr val="000000"/>
                          </a:solidFill>
                          <a:latin typeface="Times New Roman" panose="02020603050405020304" charset="0"/>
                          <a:cs typeface="Times New Roman" panose="02020603050405020304" charset="0"/>
                        </a:rPr>
                        <a:t>YOLOV8</a:t>
                      </a:r>
                      <a:endParaRPr sz="2800" b="1" i="0">
                        <a:solidFill>
                          <a:srgbClr val="000000"/>
                        </a:solidFill>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a:latin typeface="Times New Roman" panose="02020603050405020304" charset="0"/>
                          <a:cs typeface="Times New Roman" panose="02020603050405020304" charset="0"/>
                        </a:rPr>
                        <a:t>0.934</a:t>
                      </a:r>
                      <a:endParaRPr sz="2800">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a:latin typeface="Times New Roman" panose="02020603050405020304" charset="0"/>
                          <a:cs typeface="Times New Roman" panose="02020603050405020304" charset="0"/>
                        </a:rPr>
                        <a:t>0.914</a:t>
                      </a:r>
                      <a:endParaRPr sz="2800">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a:latin typeface="Times New Roman" panose="02020603050405020304" charset="0"/>
                          <a:cs typeface="Times New Roman" panose="02020603050405020304" charset="0"/>
                        </a:rPr>
                        <a:t>0.953</a:t>
                      </a:r>
                      <a:endParaRPr sz="2800">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r>
              <a:tr h="904875">
                <a:tc>
                  <a:txBody>
                    <a:bodyPr/>
                    <a:p>
                      <a:pPr algn="ctr"/>
                      <a:r>
                        <a:rPr sz="2800" b="1" i="0">
                          <a:solidFill>
                            <a:srgbClr val="000000"/>
                          </a:solidFill>
                          <a:latin typeface="Times New Roman" panose="02020603050405020304" charset="0"/>
                          <a:cs typeface="Times New Roman" panose="02020603050405020304" charset="0"/>
                        </a:rPr>
                        <a:t>YOLO11</a:t>
                      </a:r>
                      <a:endParaRPr sz="2800" b="1" i="0">
                        <a:solidFill>
                          <a:srgbClr val="000000"/>
                        </a:solidFill>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a:latin typeface="Times New Roman" panose="02020603050405020304" charset="0"/>
                          <a:cs typeface="Times New Roman" panose="02020603050405020304" charset="0"/>
                        </a:rPr>
                        <a:t>0.937</a:t>
                      </a:r>
                      <a:endParaRPr sz="2800">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a:latin typeface="Times New Roman" panose="02020603050405020304" charset="0"/>
                          <a:cs typeface="Times New Roman" panose="02020603050405020304" charset="0"/>
                        </a:rPr>
                        <a:t>0.923</a:t>
                      </a:r>
                      <a:endParaRPr sz="2800">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c>
                  <a:txBody>
                    <a:bodyPr/>
                    <a:p>
                      <a:pPr algn="ctr"/>
                      <a:r>
                        <a:rPr sz="2800">
                          <a:latin typeface="Times New Roman" panose="02020603050405020304" charset="0"/>
                          <a:cs typeface="Times New Roman" panose="02020603050405020304" charset="0"/>
                        </a:rPr>
                        <a:t>0.956</a:t>
                      </a:r>
                      <a:endParaRPr sz="2800">
                        <a:latin typeface="Times New Roman" panose="02020603050405020304" charset="0"/>
                        <a:cs typeface="Times New Roman" panose="02020603050405020304" charset="0"/>
                      </a:endParaRPr>
                    </a:p>
                  </a:txBody>
                  <a:tcPr marL="0" marR="0" marT="0" marB="0" anchor="ctr" anchorCtr="0">
                    <a:lnL w="9525" cap="flat" cmpd="sng">
                      <a:solidFill>
                        <a:srgbClr val="D9D9D9"/>
                      </a:solidFill>
                      <a:prstDash val="solid"/>
                      <a:headEnd type="none" w="med" len="med"/>
                      <a:tailEnd type="none" w="med" len="med"/>
                    </a:lnL>
                    <a:lnR w="9525" cap="flat" cmpd="sng">
                      <a:solidFill>
                        <a:srgbClr val="D9D9D9"/>
                      </a:solidFill>
                      <a:prstDash val="solid"/>
                      <a:headEnd type="none" w="med" len="med"/>
                      <a:tailEnd type="none" w="med" len="med"/>
                    </a:lnR>
                    <a:lnT w="9525" cap="flat" cmpd="sng">
                      <a:solidFill>
                        <a:srgbClr val="D9D9D9"/>
                      </a:solidFill>
                      <a:prstDash val="solid"/>
                      <a:headEnd type="none" w="med" len="med"/>
                      <a:tailEnd type="none" w="med" len="med"/>
                    </a:lnT>
                    <a:lnB w="9525" cap="flat" cmpd="sng">
                      <a:solidFill>
                        <a:srgbClr val="D9D9D9"/>
                      </a:solidFill>
                      <a:prstDash val="solid"/>
                      <a:headEnd type="none" w="med" len="med"/>
                      <a:tailEnd type="none" w="med" len="med"/>
                    </a:lnB>
                    <a:solidFill>
                      <a:srgbClr val="FFFFFF"/>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923161" y="8528621"/>
            <a:ext cx="729679" cy="7296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0">
            <a:off x="14770679" y="3767883"/>
            <a:ext cx="1659394" cy="1865174"/>
            <a:chOff x="0" y="0"/>
            <a:chExt cx="437042" cy="491239"/>
          </a:xfrm>
        </p:grpSpPr>
        <p:sp>
          <p:nvSpPr>
            <p:cNvPr id="12" name="Freeform 12"/>
            <p:cNvSpPr/>
            <p:nvPr/>
          </p:nvSpPr>
          <p:spPr>
            <a:xfrm>
              <a:off x="0" y="0"/>
              <a:ext cx="437042" cy="491239"/>
            </a:xfrm>
            <a:custGeom>
              <a:avLst/>
              <a:gdLst/>
              <a:ahLst/>
              <a:cxnLst/>
              <a:rect l="l" t="t" r="r" b="b"/>
              <a:pathLst>
                <a:path w="437042" h="491239">
                  <a:moveTo>
                    <a:pt x="121303" y="0"/>
                  </a:moveTo>
                  <a:lnTo>
                    <a:pt x="315739" y="0"/>
                  </a:lnTo>
                  <a:cubicBezTo>
                    <a:pt x="382733" y="0"/>
                    <a:pt x="437042" y="54309"/>
                    <a:pt x="437042" y="121303"/>
                  </a:cubicBezTo>
                  <a:lnTo>
                    <a:pt x="437042" y="369936"/>
                  </a:lnTo>
                  <a:cubicBezTo>
                    <a:pt x="437042" y="436930"/>
                    <a:pt x="382733" y="491239"/>
                    <a:pt x="315739" y="491239"/>
                  </a:cubicBezTo>
                  <a:lnTo>
                    <a:pt x="121303" y="491239"/>
                  </a:lnTo>
                  <a:cubicBezTo>
                    <a:pt x="54309" y="491239"/>
                    <a:pt x="0" y="436930"/>
                    <a:pt x="0" y="369936"/>
                  </a:cubicBezTo>
                  <a:lnTo>
                    <a:pt x="0" y="121303"/>
                  </a:lnTo>
                  <a:cubicBezTo>
                    <a:pt x="0" y="54309"/>
                    <a:pt x="54309" y="0"/>
                    <a:pt x="121303" y="0"/>
                  </a:cubicBezTo>
                  <a:close/>
                </a:path>
              </a:pathLst>
            </a:custGeom>
            <a:solidFill>
              <a:srgbClr val="7AC4FF"/>
            </a:solidFill>
          </p:spPr>
        </p:sp>
        <p:sp>
          <p:nvSpPr>
            <p:cNvPr id="13" name="TextBox 13"/>
            <p:cNvSpPr txBox="1"/>
            <p:nvPr/>
          </p:nvSpPr>
          <p:spPr>
            <a:xfrm>
              <a:off x="0" y="-38100"/>
              <a:ext cx="437042" cy="529339"/>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1707215" y="2554585"/>
            <a:ext cx="980951" cy="120274"/>
            <a:chOff x="0" y="0"/>
            <a:chExt cx="258358" cy="31677"/>
          </a:xfrm>
        </p:grpSpPr>
        <p:sp>
          <p:nvSpPr>
            <p:cNvPr id="15" name="Freeform 15"/>
            <p:cNvSpPr/>
            <p:nvPr/>
          </p:nvSpPr>
          <p:spPr>
            <a:xfrm>
              <a:off x="0" y="0"/>
              <a:ext cx="258358" cy="31677"/>
            </a:xfrm>
            <a:custGeom>
              <a:avLst/>
              <a:gdLst/>
              <a:ahLst/>
              <a:cxnLst/>
              <a:rect l="l" t="t" r="r" b="b"/>
              <a:pathLst>
                <a:path w="258358" h="31677">
                  <a:moveTo>
                    <a:pt x="15839" y="0"/>
                  </a:moveTo>
                  <a:lnTo>
                    <a:pt x="242519" y="0"/>
                  </a:lnTo>
                  <a:cubicBezTo>
                    <a:pt x="246720" y="0"/>
                    <a:pt x="250748" y="1669"/>
                    <a:pt x="253719" y="4639"/>
                  </a:cubicBezTo>
                  <a:cubicBezTo>
                    <a:pt x="256689" y="7609"/>
                    <a:pt x="258358" y="11638"/>
                    <a:pt x="258358" y="15839"/>
                  </a:cubicBezTo>
                  <a:lnTo>
                    <a:pt x="258358" y="15839"/>
                  </a:lnTo>
                  <a:cubicBezTo>
                    <a:pt x="258358" y="24586"/>
                    <a:pt x="251266" y="31677"/>
                    <a:pt x="242519" y="31677"/>
                  </a:cubicBezTo>
                  <a:lnTo>
                    <a:pt x="15839" y="31677"/>
                  </a:lnTo>
                  <a:cubicBezTo>
                    <a:pt x="7091" y="31677"/>
                    <a:pt x="0" y="24586"/>
                    <a:pt x="0" y="15839"/>
                  </a:cubicBezTo>
                  <a:lnTo>
                    <a:pt x="0" y="15839"/>
                  </a:lnTo>
                  <a:cubicBezTo>
                    <a:pt x="0" y="7091"/>
                    <a:pt x="7091" y="0"/>
                    <a:pt x="15839" y="0"/>
                  </a:cubicBezTo>
                  <a:close/>
                </a:path>
              </a:pathLst>
            </a:custGeom>
            <a:solidFill>
              <a:srgbClr val="7AC4FF"/>
            </a:solidFill>
          </p:spPr>
        </p:sp>
        <p:sp>
          <p:nvSpPr>
            <p:cNvPr id="16" name="TextBox 16"/>
            <p:cNvSpPr txBox="1"/>
            <p:nvPr/>
          </p:nvSpPr>
          <p:spPr>
            <a:xfrm>
              <a:off x="0" y="-38100"/>
              <a:ext cx="258358" cy="69777"/>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0">
            <a:off x="2730638" y="2554585"/>
            <a:ext cx="99063" cy="120274"/>
            <a:chOff x="0" y="0"/>
            <a:chExt cx="812800" cy="986837"/>
          </a:xfrm>
        </p:grpSpPr>
        <p:sp>
          <p:nvSpPr>
            <p:cNvPr id="18" name="Freeform 18"/>
            <p:cNvSpPr/>
            <p:nvPr/>
          </p:nvSpPr>
          <p:spPr>
            <a:xfrm>
              <a:off x="0" y="0"/>
              <a:ext cx="812800" cy="986837"/>
            </a:xfrm>
            <a:custGeom>
              <a:avLst/>
              <a:gdLst/>
              <a:ahLst/>
              <a:cxnLst/>
              <a:rect l="l" t="t" r="r" b="b"/>
              <a:pathLst>
                <a:path w="812800" h="986837">
                  <a:moveTo>
                    <a:pt x="406400" y="0"/>
                  </a:moveTo>
                  <a:cubicBezTo>
                    <a:pt x="181951" y="0"/>
                    <a:pt x="0" y="220911"/>
                    <a:pt x="0" y="493419"/>
                  </a:cubicBezTo>
                  <a:cubicBezTo>
                    <a:pt x="0" y="765926"/>
                    <a:pt x="181951" y="986837"/>
                    <a:pt x="406400" y="986837"/>
                  </a:cubicBezTo>
                  <a:cubicBezTo>
                    <a:pt x="630849" y="986837"/>
                    <a:pt x="812800" y="765926"/>
                    <a:pt x="812800" y="493419"/>
                  </a:cubicBezTo>
                  <a:cubicBezTo>
                    <a:pt x="812800" y="220911"/>
                    <a:pt x="630849" y="0"/>
                    <a:pt x="406400" y="0"/>
                  </a:cubicBezTo>
                  <a:close/>
                </a:path>
              </a:pathLst>
            </a:custGeom>
            <a:solidFill>
              <a:srgbClr val="7AC4FF"/>
            </a:solidFill>
          </p:spPr>
        </p:sp>
        <p:sp>
          <p:nvSpPr>
            <p:cNvPr id="19" name="TextBox 19"/>
            <p:cNvSpPr txBox="1"/>
            <p:nvPr/>
          </p:nvSpPr>
          <p:spPr>
            <a:xfrm>
              <a:off x="76200" y="54416"/>
              <a:ext cx="660400" cy="839905"/>
            </a:xfrm>
            <a:prstGeom prst="rect">
              <a:avLst/>
            </a:prstGeom>
          </p:spPr>
          <p:txBody>
            <a:bodyPr lIns="50800" tIns="50800" rIns="50800" bIns="50800" rtlCol="0" anchor="ctr"/>
            <a:lstStyle/>
            <a:p>
              <a:pPr algn="ctr">
                <a:lnSpc>
                  <a:spcPts val="2660"/>
                </a:lnSpc>
              </a:pPr>
            </a:p>
          </p:txBody>
        </p:sp>
      </p:grpSp>
      <p:sp>
        <p:nvSpPr>
          <p:cNvPr id="20" name="TextBox 20"/>
          <p:cNvSpPr txBox="1"/>
          <p:nvPr/>
        </p:nvSpPr>
        <p:spPr>
          <a:xfrm>
            <a:off x="1835728" y="3301348"/>
            <a:ext cx="340698" cy="257164"/>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02</a:t>
            </a:r>
            <a:endParaRPr lang="en-US" sz="1500" b="1">
              <a:solidFill>
                <a:srgbClr val="01072A"/>
              </a:solidFill>
              <a:latin typeface="Open Sans Bold"/>
              <a:ea typeface="Open Sans Bold"/>
              <a:cs typeface="Open Sans Bold"/>
              <a:sym typeface="Open Sans Bold"/>
            </a:endParaRPr>
          </a:p>
        </p:txBody>
      </p:sp>
      <p:grpSp>
        <p:nvGrpSpPr>
          <p:cNvPr id="21" name="Group 21"/>
          <p:cNvGrpSpPr/>
          <p:nvPr/>
        </p:nvGrpSpPr>
        <p:grpSpPr>
          <a:xfrm rot="0">
            <a:off x="1707215" y="4941713"/>
            <a:ext cx="597723" cy="59772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4" name="Group 24"/>
          <p:cNvGrpSpPr/>
          <p:nvPr/>
        </p:nvGrpSpPr>
        <p:grpSpPr>
          <a:xfrm rot="0">
            <a:off x="10967615" y="4540303"/>
            <a:ext cx="5233740" cy="901337"/>
            <a:chOff x="0" y="0"/>
            <a:chExt cx="645265" cy="111125"/>
          </a:xfrm>
        </p:grpSpPr>
        <p:sp>
          <p:nvSpPr>
            <p:cNvPr id="25" name="Freeform 25"/>
            <p:cNvSpPr/>
            <p:nvPr/>
          </p:nvSpPr>
          <p:spPr>
            <a:xfrm>
              <a:off x="0" y="0"/>
              <a:ext cx="645265" cy="111125"/>
            </a:xfrm>
            <a:custGeom>
              <a:avLst/>
              <a:gdLst/>
              <a:ahLst/>
              <a:cxnLst/>
              <a:rect l="l" t="t" r="r" b="b"/>
              <a:pathLst>
                <a:path w="645265" h="111125">
                  <a:moveTo>
                    <a:pt x="38460" y="0"/>
                  </a:moveTo>
                  <a:lnTo>
                    <a:pt x="606805" y="0"/>
                  </a:lnTo>
                  <a:cubicBezTo>
                    <a:pt x="628046" y="0"/>
                    <a:pt x="645265" y="17219"/>
                    <a:pt x="645265" y="38460"/>
                  </a:cubicBezTo>
                  <a:lnTo>
                    <a:pt x="645265" y="72665"/>
                  </a:lnTo>
                  <a:cubicBezTo>
                    <a:pt x="645265" y="93906"/>
                    <a:pt x="628046" y="111125"/>
                    <a:pt x="606805" y="111125"/>
                  </a:cubicBezTo>
                  <a:lnTo>
                    <a:pt x="38460" y="111125"/>
                  </a:lnTo>
                  <a:cubicBezTo>
                    <a:pt x="17219" y="111125"/>
                    <a:pt x="0" y="93906"/>
                    <a:pt x="0" y="72665"/>
                  </a:cubicBezTo>
                  <a:lnTo>
                    <a:pt x="0" y="38460"/>
                  </a:lnTo>
                  <a:cubicBezTo>
                    <a:pt x="0" y="17219"/>
                    <a:pt x="17219" y="0"/>
                    <a:pt x="38460" y="0"/>
                  </a:cubicBezTo>
                  <a:close/>
                </a:path>
              </a:pathLst>
            </a:custGeom>
            <a:blipFill>
              <a:blip r:embed="rId1"/>
              <a:stretch>
                <a:fillRect l="-31171" r="-31171"/>
              </a:stretch>
            </a:blipFill>
          </p:spPr>
        </p:sp>
      </p:grpSp>
      <p:grpSp>
        <p:nvGrpSpPr>
          <p:cNvPr id="26" name="Group 26"/>
          <p:cNvGrpSpPr/>
          <p:nvPr/>
        </p:nvGrpSpPr>
        <p:grpSpPr>
          <a:xfrm rot="0">
            <a:off x="1707215" y="3170159"/>
            <a:ext cx="597723" cy="5977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9" name="Group 29"/>
          <p:cNvGrpSpPr/>
          <p:nvPr/>
        </p:nvGrpSpPr>
        <p:grpSpPr>
          <a:xfrm rot="0">
            <a:off x="10967615" y="5603565"/>
            <a:ext cx="597723" cy="5977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2" name="Group 32"/>
          <p:cNvGrpSpPr/>
          <p:nvPr/>
        </p:nvGrpSpPr>
        <p:grpSpPr>
          <a:xfrm rot="0">
            <a:off x="1707215" y="5892144"/>
            <a:ext cx="7015977" cy="3922117"/>
            <a:chOff x="0" y="0"/>
            <a:chExt cx="1357986" cy="759150"/>
          </a:xfrm>
        </p:grpSpPr>
        <p:sp>
          <p:nvSpPr>
            <p:cNvPr id="33" name="Freeform 33"/>
            <p:cNvSpPr/>
            <p:nvPr/>
          </p:nvSpPr>
          <p:spPr>
            <a:xfrm>
              <a:off x="0" y="0"/>
              <a:ext cx="1357986" cy="759150"/>
            </a:xfrm>
            <a:custGeom>
              <a:avLst/>
              <a:gdLst/>
              <a:ahLst/>
              <a:cxnLst/>
              <a:rect l="l" t="t" r="r" b="b"/>
              <a:pathLst>
                <a:path w="1357986" h="759150">
                  <a:moveTo>
                    <a:pt x="25380" y="0"/>
                  </a:moveTo>
                  <a:lnTo>
                    <a:pt x="1332606" y="0"/>
                  </a:lnTo>
                  <a:cubicBezTo>
                    <a:pt x="1346623" y="0"/>
                    <a:pt x="1357986" y="11363"/>
                    <a:pt x="1357986" y="25380"/>
                  </a:cubicBezTo>
                  <a:lnTo>
                    <a:pt x="1357986" y="733770"/>
                  </a:lnTo>
                  <a:cubicBezTo>
                    <a:pt x="1357986" y="740501"/>
                    <a:pt x="1355312" y="746957"/>
                    <a:pt x="1350552" y="751716"/>
                  </a:cubicBezTo>
                  <a:cubicBezTo>
                    <a:pt x="1345793" y="756476"/>
                    <a:pt x="1339337" y="759150"/>
                    <a:pt x="1332606" y="759150"/>
                  </a:cubicBezTo>
                  <a:lnTo>
                    <a:pt x="25380" y="759150"/>
                  </a:lnTo>
                  <a:cubicBezTo>
                    <a:pt x="11363" y="759150"/>
                    <a:pt x="0" y="747787"/>
                    <a:pt x="0" y="733770"/>
                  </a:cubicBezTo>
                  <a:lnTo>
                    <a:pt x="0" y="25380"/>
                  </a:lnTo>
                  <a:cubicBezTo>
                    <a:pt x="0" y="11363"/>
                    <a:pt x="11363" y="0"/>
                    <a:pt x="25380" y="0"/>
                  </a:cubicBezTo>
                  <a:close/>
                </a:path>
              </a:pathLst>
            </a:custGeom>
            <a:blipFill>
              <a:blip r:embed="rId2"/>
              <a:stretch>
                <a:fillRect t="-3631" b="-3631"/>
              </a:stretch>
            </a:blipFill>
          </p:spPr>
        </p:sp>
      </p:grpSp>
      <p:grpSp>
        <p:nvGrpSpPr>
          <p:cNvPr id="34" name="Group 34"/>
          <p:cNvGrpSpPr/>
          <p:nvPr/>
        </p:nvGrpSpPr>
        <p:grpSpPr>
          <a:xfrm rot="0">
            <a:off x="10967615" y="7360054"/>
            <a:ext cx="597723" cy="597723"/>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7" name="TextBox 37"/>
          <p:cNvSpPr txBox="1"/>
          <p:nvPr/>
        </p:nvSpPr>
        <p:spPr>
          <a:xfrm>
            <a:off x="1707215" y="981490"/>
            <a:ext cx="7722160" cy="1039668"/>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Ứng dụng Android</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38" name="TextBox 38"/>
          <p:cNvSpPr txBox="1"/>
          <p:nvPr/>
        </p:nvSpPr>
        <p:spPr>
          <a:xfrm>
            <a:off x="9139238" y="4652314"/>
            <a:ext cx="9525" cy="887122"/>
          </a:xfrm>
          <a:prstGeom prst="rect">
            <a:avLst/>
          </a:prstGeom>
        </p:spPr>
        <p:txBody>
          <a:bodyPr lIns="0" tIns="0" rIns="0" bIns="0" rtlCol="0" anchor="t">
            <a:spAutoFit/>
          </a:bodyPr>
          <a:lstStyle/>
          <a:p>
            <a:pPr algn="ctr">
              <a:lnSpc>
                <a:spcPts val="7280"/>
              </a:lnSpc>
            </a:pPr>
          </a:p>
        </p:txBody>
      </p:sp>
      <p:sp>
        <p:nvSpPr>
          <p:cNvPr id="39" name="TextBox 39"/>
          <p:cNvSpPr txBox="1"/>
          <p:nvPr/>
        </p:nvSpPr>
        <p:spPr>
          <a:xfrm>
            <a:off x="9139238" y="4652314"/>
            <a:ext cx="9525" cy="887122"/>
          </a:xfrm>
          <a:prstGeom prst="rect">
            <a:avLst/>
          </a:prstGeom>
        </p:spPr>
        <p:txBody>
          <a:bodyPr lIns="0" tIns="0" rIns="0" bIns="0" rtlCol="0" anchor="t">
            <a:spAutoFit/>
          </a:bodyPr>
          <a:lstStyle/>
          <a:p>
            <a:pPr algn="ctr">
              <a:lnSpc>
                <a:spcPts val="7280"/>
              </a:lnSpc>
            </a:pPr>
          </a:p>
        </p:txBody>
      </p:sp>
      <p:sp>
        <p:nvSpPr>
          <p:cNvPr id="40" name="TextBox 40"/>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41" name="TextBox 41"/>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42" name="TextBox 42"/>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43" name="TextBox 43"/>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44" name="TextBox 44"/>
          <p:cNvSpPr txBox="1"/>
          <p:nvPr/>
        </p:nvSpPr>
        <p:spPr>
          <a:xfrm>
            <a:off x="2730638" y="3166494"/>
            <a:ext cx="5375792" cy="1653757"/>
          </a:xfrm>
          <a:prstGeom prst="rect">
            <a:avLst/>
          </a:prstGeom>
        </p:spPr>
        <p:txBody>
          <a:bodyPr lIns="0" tIns="0" rIns="0" bIns="0" rtlCol="0" anchor="t">
            <a:spAutoFit/>
          </a:bodyPr>
          <a:lstStyle/>
          <a:p>
            <a:pPr algn="l">
              <a:lnSpc>
                <a:spcPts val="3360"/>
              </a:lnSpc>
              <a:spcBef>
                <a:spcPct val="0"/>
              </a:spcBef>
            </a:pPr>
            <a:r>
              <a:rPr lang="en-US" sz="2400">
                <a:solidFill>
                  <a:srgbClr val="FFFFFF"/>
                </a:solidFill>
                <a:latin typeface="Open Sans"/>
                <a:ea typeface="Open Sans"/>
                <a:cs typeface="Open Sans"/>
                <a:sym typeface="Open Sans"/>
              </a:rPr>
              <a:t>Sau khi train. Nhóm sẽ tiến hành export model YoLo sang định dạng tflite để dễ dàng tích hợp vào app Android</a:t>
            </a:r>
            <a:endParaRPr lang="en-US" sz="2400">
              <a:solidFill>
                <a:srgbClr val="FFFFFF"/>
              </a:solidFill>
              <a:latin typeface="Open Sans"/>
              <a:ea typeface="Open Sans"/>
              <a:cs typeface="Open Sans"/>
              <a:sym typeface="Open Sans"/>
            </a:endParaRPr>
          </a:p>
        </p:txBody>
      </p:sp>
      <p:sp>
        <p:nvSpPr>
          <p:cNvPr id="45" name="TextBox 45"/>
          <p:cNvSpPr txBox="1"/>
          <p:nvPr/>
        </p:nvSpPr>
        <p:spPr>
          <a:xfrm>
            <a:off x="2688167" y="4952872"/>
            <a:ext cx="5418264" cy="815448"/>
          </a:xfrm>
          <a:prstGeom prst="rect">
            <a:avLst/>
          </a:prstGeom>
        </p:spPr>
        <p:txBody>
          <a:bodyPr lIns="0" tIns="0" rIns="0" bIns="0" rtlCol="0" anchor="t">
            <a:spAutoFit/>
          </a:bodyPr>
          <a:lstStyle/>
          <a:p>
            <a:pPr algn="l">
              <a:lnSpc>
                <a:spcPts val="3360"/>
              </a:lnSpc>
            </a:pPr>
            <a:r>
              <a:rPr lang="en-US" sz="2400">
                <a:solidFill>
                  <a:srgbClr val="FFFFFF"/>
                </a:solidFill>
                <a:latin typeface="Open Sans"/>
                <a:ea typeface="Open Sans"/>
                <a:cs typeface="Open Sans"/>
                <a:sym typeface="Open Sans"/>
              </a:rPr>
              <a:t>Tiến hành phân tích đầu ra của mô hình để dễ dàng debug</a:t>
            </a:r>
            <a:endParaRPr lang="en-US" sz="2400">
              <a:solidFill>
                <a:srgbClr val="FFFFFF"/>
              </a:solidFill>
              <a:latin typeface="Open Sans"/>
              <a:ea typeface="Open Sans"/>
              <a:cs typeface="Open Sans"/>
              <a:sym typeface="Open Sans"/>
            </a:endParaRPr>
          </a:p>
        </p:txBody>
      </p:sp>
      <p:sp>
        <p:nvSpPr>
          <p:cNvPr id="46" name="TextBox 46"/>
          <p:cNvSpPr txBox="1"/>
          <p:nvPr/>
        </p:nvSpPr>
        <p:spPr>
          <a:xfrm>
            <a:off x="1835728" y="5122508"/>
            <a:ext cx="340698" cy="257137"/>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02</a:t>
            </a:r>
            <a:endParaRPr lang="en-US" sz="1500" b="1">
              <a:solidFill>
                <a:srgbClr val="01072A"/>
              </a:solidFill>
              <a:latin typeface="Open Sans Bold"/>
              <a:ea typeface="Open Sans Bold"/>
              <a:cs typeface="Open Sans Bold"/>
              <a:sym typeface="Open Sans Bold"/>
            </a:endParaRPr>
          </a:p>
        </p:txBody>
      </p:sp>
      <p:sp>
        <p:nvSpPr>
          <p:cNvPr id="47" name="TextBox 47"/>
          <p:cNvSpPr txBox="1"/>
          <p:nvPr/>
        </p:nvSpPr>
        <p:spPr>
          <a:xfrm>
            <a:off x="1835728" y="3301348"/>
            <a:ext cx="340698" cy="257137"/>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01</a:t>
            </a:r>
            <a:endParaRPr lang="en-US" sz="1500" b="1">
              <a:solidFill>
                <a:srgbClr val="01072A"/>
              </a:solidFill>
              <a:latin typeface="Open Sans Bold"/>
              <a:ea typeface="Open Sans Bold"/>
              <a:cs typeface="Open Sans Bold"/>
              <a:sym typeface="Open Sans Bold"/>
            </a:endParaRPr>
          </a:p>
        </p:txBody>
      </p:sp>
      <p:sp>
        <p:nvSpPr>
          <p:cNvPr id="48" name="TextBox 48"/>
          <p:cNvSpPr txBox="1"/>
          <p:nvPr/>
        </p:nvSpPr>
        <p:spPr>
          <a:xfrm>
            <a:off x="11764720" y="5565465"/>
            <a:ext cx="5331091" cy="2213434"/>
          </a:xfrm>
          <a:prstGeom prst="rect">
            <a:avLst/>
          </a:prstGeom>
        </p:spPr>
        <p:txBody>
          <a:bodyPr lIns="0" tIns="0" rIns="0" bIns="0" rtlCol="0" anchor="t">
            <a:spAutoFit/>
          </a:bodyPr>
          <a:lstStyle/>
          <a:p>
            <a:pPr algn="l">
              <a:lnSpc>
                <a:spcPts val="2965"/>
              </a:lnSpc>
            </a:pPr>
            <a:r>
              <a:rPr lang="en-US" sz="2120">
                <a:solidFill>
                  <a:srgbClr val="FFFFFF"/>
                </a:solidFill>
                <a:latin typeface="Open Sans"/>
                <a:ea typeface="Open Sans"/>
                <a:cs typeface="Open Sans"/>
                <a:sym typeface="Open Sans"/>
              </a:rPr>
              <a:t>Input:</a:t>
            </a:r>
            <a:endParaRPr lang="en-US" sz="2120">
              <a:solidFill>
                <a:srgbClr val="FFFFFF"/>
              </a:solidFill>
              <a:latin typeface="Open Sans"/>
              <a:ea typeface="Open Sans"/>
              <a:cs typeface="Open Sans"/>
              <a:sym typeface="Open Sans"/>
            </a:endParaRPr>
          </a:p>
          <a:p>
            <a:pPr algn="l">
              <a:lnSpc>
                <a:spcPts val="2965"/>
              </a:lnSpc>
            </a:pPr>
            <a:r>
              <a:rPr lang="en-US" sz="2120">
                <a:solidFill>
                  <a:srgbClr val="FFFFFF"/>
                </a:solidFill>
                <a:latin typeface="Open Sans"/>
                <a:ea typeface="Open Sans"/>
                <a:cs typeface="Open Sans"/>
                <a:sym typeface="Open Sans"/>
              </a:rPr>
              <a:t>[1, 640, 640, 3]</a:t>
            </a:r>
            <a:endParaRPr lang="en-US" sz="2120">
              <a:solidFill>
                <a:srgbClr val="FFFFFF"/>
              </a:solidFill>
              <a:latin typeface="Open Sans"/>
              <a:ea typeface="Open Sans"/>
              <a:cs typeface="Open Sans"/>
              <a:sym typeface="Open Sans"/>
            </a:endParaRPr>
          </a:p>
          <a:p>
            <a:pPr marL="457835" lvl="1" indent="-228600" algn="l">
              <a:lnSpc>
                <a:spcPts val="2965"/>
              </a:lnSpc>
              <a:buFont typeface="Arial" panose="020B0604020202020204"/>
              <a:buChar char="•"/>
            </a:pPr>
            <a:r>
              <a:rPr lang="en-US" sz="2120">
                <a:solidFill>
                  <a:srgbClr val="FFFFFF"/>
                </a:solidFill>
                <a:latin typeface="Open Sans"/>
                <a:ea typeface="Open Sans"/>
                <a:cs typeface="Open Sans"/>
                <a:sym typeface="Open Sans"/>
              </a:rPr>
              <a:t>1: batch size – 1 ảnh mỗi lần</a:t>
            </a:r>
            <a:endParaRPr lang="en-US" sz="2120">
              <a:solidFill>
                <a:srgbClr val="FFFFFF"/>
              </a:solidFill>
              <a:latin typeface="Open Sans"/>
              <a:ea typeface="Open Sans"/>
              <a:cs typeface="Open Sans"/>
              <a:sym typeface="Open Sans"/>
            </a:endParaRPr>
          </a:p>
          <a:p>
            <a:pPr marL="457835" lvl="1" indent="-228600" algn="l">
              <a:lnSpc>
                <a:spcPts val="2965"/>
              </a:lnSpc>
              <a:buFont typeface="Arial" panose="020B0604020202020204"/>
              <a:buChar char="•"/>
            </a:pPr>
            <a:r>
              <a:rPr lang="en-US" sz="2120">
                <a:solidFill>
                  <a:srgbClr val="FFFFFF"/>
                </a:solidFill>
                <a:latin typeface="Open Sans"/>
                <a:ea typeface="Open Sans"/>
                <a:cs typeface="Open Sans"/>
                <a:sym typeface="Open Sans"/>
              </a:rPr>
              <a:t>640 × 640: kích thước ảnh đầu vào</a:t>
            </a:r>
            <a:endParaRPr lang="en-US" sz="2120">
              <a:solidFill>
                <a:srgbClr val="FFFFFF"/>
              </a:solidFill>
              <a:latin typeface="Open Sans"/>
              <a:ea typeface="Open Sans"/>
              <a:cs typeface="Open Sans"/>
              <a:sym typeface="Open Sans"/>
            </a:endParaRPr>
          </a:p>
          <a:p>
            <a:pPr marL="457835" lvl="1" indent="-228600" algn="l">
              <a:lnSpc>
                <a:spcPts val="2965"/>
              </a:lnSpc>
              <a:buFont typeface="Arial" panose="020B0604020202020204"/>
              <a:buChar char="•"/>
            </a:pPr>
            <a:r>
              <a:rPr lang="en-US" sz="2120">
                <a:solidFill>
                  <a:srgbClr val="FFFFFF"/>
                </a:solidFill>
                <a:latin typeface="Open Sans"/>
                <a:ea typeface="Open Sans"/>
                <a:cs typeface="Open Sans"/>
                <a:sym typeface="Open Sans"/>
              </a:rPr>
              <a:t>3: số kênh màu RGB</a:t>
            </a:r>
            <a:endParaRPr lang="en-US" sz="2120">
              <a:solidFill>
                <a:srgbClr val="FFFFFF"/>
              </a:solidFill>
              <a:latin typeface="Open Sans"/>
              <a:ea typeface="Open Sans"/>
              <a:cs typeface="Open Sans"/>
              <a:sym typeface="Open Sans"/>
            </a:endParaRPr>
          </a:p>
          <a:p>
            <a:pPr algn="l">
              <a:lnSpc>
                <a:spcPts val="2965"/>
              </a:lnSpc>
            </a:pPr>
          </a:p>
        </p:txBody>
      </p:sp>
      <p:sp>
        <p:nvSpPr>
          <p:cNvPr id="49" name="TextBox 49"/>
          <p:cNvSpPr txBox="1"/>
          <p:nvPr/>
        </p:nvSpPr>
        <p:spPr>
          <a:xfrm>
            <a:off x="11096127" y="5784039"/>
            <a:ext cx="340698" cy="257137"/>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03</a:t>
            </a:r>
            <a:endParaRPr lang="en-US" sz="1500" b="1">
              <a:solidFill>
                <a:srgbClr val="01072A"/>
              </a:solidFill>
              <a:latin typeface="Open Sans Bold"/>
              <a:ea typeface="Open Sans Bold"/>
              <a:cs typeface="Open Sans Bold"/>
              <a:sym typeface="Open Sans Bold"/>
            </a:endParaRPr>
          </a:p>
        </p:txBody>
      </p:sp>
      <p:sp>
        <p:nvSpPr>
          <p:cNvPr id="50" name="TextBox 50"/>
          <p:cNvSpPr txBox="1"/>
          <p:nvPr/>
        </p:nvSpPr>
        <p:spPr>
          <a:xfrm>
            <a:off x="11764720" y="7581462"/>
            <a:ext cx="5668107" cy="2584963"/>
          </a:xfrm>
          <a:prstGeom prst="rect">
            <a:avLst/>
          </a:prstGeom>
        </p:spPr>
        <p:txBody>
          <a:bodyPr lIns="0" tIns="0" rIns="0" bIns="0" rtlCol="0" anchor="t">
            <a:spAutoFit/>
          </a:bodyPr>
          <a:lstStyle/>
          <a:p>
            <a:pPr algn="l">
              <a:lnSpc>
                <a:spcPts val="2965"/>
              </a:lnSpc>
            </a:pPr>
            <a:r>
              <a:rPr lang="en-US" sz="2120">
                <a:solidFill>
                  <a:srgbClr val="FFFFFF"/>
                </a:solidFill>
                <a:latin typeface="Open Sans"/>
                <a:ea typeface="Open Sans"/>
                <a:cs typeface="Open Sans"/>
                <a:sym typeface="Open Sans"/>
              </a:rPr>
              <a:t>Output:</a:t>
            </a:r>
            <a:endParaRPr lang="en-US" sz="2120">
              <a:solidFill>
                <a:srgbClr val="FFFFFF"/>
              </a:solidFill>
              <a:latin typeface="Open Sans"/>
              <a:ea typeface="Open Sans"/>
              <a:cs typeface="Open Sans"/>
              <a:sym typeface="Open Sans"/>
            </a:endParaRPr>
          </a:p>
          <a:p>
            <a:pPr algn="l">
              <a:lnSpc>
                <a:spcPts val="2965"/>
              </a:lnSpc>
            </a:pPr>
            <a:r>
              <a:rPr lang="en-US" sz="2120">
                <a:solidFill>
                  <a:srgbClr val="FFFFFF"/>
                </a:solidFill>
                <a:latin typeface="Open Sans"/>
                <a:ea typeface="Open Sans"/>
                <a:cs typeface="Open Sans"/>
                <a:sym typeface="Open Sans"/>
              </a:rPr>
              <a:t>[1, 25200, 63]</a:t>
            </a:r>
            <a:endParaRPr lang="en-US" sz="2120">
              <a:solidFill>
                <a:srgbClr val="FFFFFF"/>
              </a:solidFill>
              <a:latin typeface="Open Sans"/>
              <a:ea typeface="Open Sans"/>
              <a:cs typeface="Open Sans"/>
              <a:sym typeface="Open Sans"/>
            </a:endParaRPr>
          </a:p>
          <a:p>
            <a:pPr marL="457835" lvl="1" indent="-228600" algn="l">
              <a:lnSpc>
                <a:spcPts val="2965"/>
              </a:lnSpc>
              <a:buFont typeface="Arial" panose="020B0604020202020204"/>
              <a:buChar char="•"/>
            </a:pPr>
            <a:r>
              <a:rPr lang="en-US" sz="2120">
                <a:solidFill>
                  <a:srgbClr val="FFFFFF"/>
                </a:solidFill>
                <a:latin typeface="Open Sans"/>
                <a:ea typeface="Open Sans"/>
                <a:cs typeface="Open Sans"/>
                <a:sym typeface="Open Sans"/>
              </a:rPr>
              <a:t>1: batch size</a:t>
            </a:r>
            <a:endParaRPr lang="en-US" sz="2120">
              <a:solidFill>
                <a:srgbClr val="FFFFFF"/>
              </a:solidFill>
              <a:latin typeface="Open Sans"/>
              <a:ea typeface="Open Sans"/>
              <a:cs typeface="Open Sans"/>
              <a:sym typeface="Open Sans"/>
            </a:endParaRPr>
          </a:p>
          <a:p>
            <a:pPr marL="457835" lvl="1" indent="-228600" algn="l">
              <a:lnSpc>
                <a:spcPts val="2965"/>
              </a:lnSpc>
              <a:buFont typeface="Arial" panose="020B0604020202020204"/>
              <a:buChar char="•"/>
            </a:pPr>
            <a:r>
              <a:rPr lang="en-US" sz="2120">
                <a:solidFill>
                  <a:srgbClr val="FFFFFF"/>
                </a:solidFill>
                <a:latin typeface="Open Sans"/>
                <a:ea typeface="Open Sans"/>
                <a:cs typeface="Open Sans"/>
                <a:sym typeface="Open Sans"/>
              </a:rPr>
              <a:t>25200: tổng số anchor boxes (từ 3 tỉ lệ: 80×80, 40×40, 20×20)</a:t>
            </a:r>
            <a:endParaRPr lang="en-US" sz="2120">
              <a:solidFill>
                <a:srgbClr val="FFFFFF"/>
              </a:solidFill>
              <a:latin typeface="Open Sans"/>
              <a:ea typeface="Open Sans"/>
              <a:cs typeface="Open Sans"/>
              <a:sym typeface="Open Sans"/>
            </a:endParaRPr>
          </a:p>
          <a:p>
            <a:pPr marL="457835" lvl="1" indent="-228600" algn="l">
              <a:lnSpc>
                <a:spcPts val="2965"/>
              </a:lnSpc>
              <a:buFont typeface="Arial" panose="020B0604020202020204"/>
              <a:buChar char="•"/>
            </a:pPr>
            <a:r>
              <a:rPr lang="en-US" sz="2120">
                <a:solidFill>
                  <a:srgbClr val="FFFFFF"/>
                </a:solidFill>
                <a:latin typeface="Open Sans"/>
                <a:ea typeface="Open Sans"/>
                <a:cs typeface="Open Sans"/>
                <a:sym typeface="Open Sans"/>
              </a:rPr>
              <a:t>63: gồm 5 (x, y, h, w, c)+ 58 lớp (class)</a:t>
            </a:r>
            <a:endParaRPr lang="en-US" sz="2120">
              <a:solidFill>
                <a:srgbClr val="FFFFFF"/>
              </a:solidFill>
              <a:latin typeface="Open Sans"/>
              <a:ea typeface="Open Sans"/>
              <a:cs typeface="Open Sans"/>
              <a:sym typeface="Open Sans"/>
            </a:endParaRPr>
          </a:p>
          <a:p>
            <a:pPr algn="l">
              <a:lnSpc>
                <a:spcPts val="2965"/>
              </a:lnSpc>
            </a:pPr>
          </a:p>
        </p:txBody>
      </p:sp>
      <p:sp>
        <p:nvSpPr>
          <p:cNvPr id="51" name="TextBox 51"/>
          <p:cNvSpPr txBox="1"/>
          <p:nvPr/>
        </p:nvSpPr>
        <p:spPr>
          <a:xfrm>
            <a:off x="11096127" y="7516059"/>
            <a:ext cx="340698" cy="257137"/>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04</a:t>
            </a:r>
            <a:endParaRPr lang="en-US" sz="1500" b="1">
              <a:solidFill>
                <a:srgbClr val="01072A"/>
              </a:solidFill>
              <a:latin typeface="Open Sans Bold"/>
              <a:ea typeface="Open Sans Bold"/>
              <a:cs typeface="Open Sans Bold"/>
              <a:sym typeface="Open Sans Bold"/>
            </a:endParaRPr>
          </a:p>
        </p:txBody>
      </p:sp>
      <p:grpSp>
        <p:nvGrpSpPr>
          <p:cNvPr id="52" name="Group 52"/>
          <p:cNvGrpSpPr/>
          <p:nvPr/>
        </p:nvGrpSpPr>
        <p:grpSpPr>
          <a:xfrm rot="0">
            <a:off x="10842680" y="2125996"/>
            <a:ext cx="5358675" cy="2255119"/>
            <a:chOff x="0" y="0"/>
            <a:chExt cx="1690572" cy="711452"/>
          </a:xfrm>
        </p:grpSpPr>
        <p:sp>
          <p:nvSpPr>
            <p:cNvPr id="53" name="Freeform 53"/>
            <p:cNvSpPr/>
            <p:nvPr/>
          </p:nvSpPr>
          <p:spPr>
            <a:xfrm>
              <a:off x="0" y="0"/>
              <a:ext cx="1690572" cy="711452"/>
            </a:xfrm>
            <a:custGeom>
              <a:avLst/>
              <a:gdLst/>
              <a:ahLst/>
              <a:cxnLst/>
              <a:rect l="l" t="t" r="r" b="b"/>
              <a:pathLst>
                <a:path w="1690572" h="711452">
                  <a:moveTo>
                    <a:pt x="33229" y="0"/>
                  </a:moveTo>
                  <a:lnTo>
                    <a:pt x="1657343" y="0"/>
                  </a:lnTo>
                  <a:cubicBezTo>
                    <a:pt x="1675695" y="0"/>
                    <a:pt x="1690572" y="14877"/>
                    <a:pt x="1690572" y="33229"/>
                  </a:cubicBezTo>
                  <a:lnTo>
                    <a:pt x="1690572" y="678223"/>
                  </a:lnTo>
                  <a:cubicBezTo>
                    <a:pt x="1690572" y="687036"/>
                    <a:pt x="1687071" y="695488"/>
                    <a:pt x="1680839" y="701720"/>
                  </a:cubicBezTo>
                  <a:cubicBezTo>
                    <a:pt x="1674608" y="707951"/>
                    <a:pt x="1666156" y="711452"/>
                    <a:pt x="1657343" y="711452"/>
                  </a:cubicBezTo>
                  <a:lnTo>
                    <a:pt x="33229" y="711452"/>
                  </a:lnTo>
                  <a:cubicBezTo>
                    <a:pt x="14877" y="711452"/>
                    <a:pt x="0" y="696575"/>
                    <a:pt x="0" y="678223"/>
                  </a:cubicBezTo>
                  <a:lnTo>
                    <a:pt x="0" y="33229"/>
                  </a:lnTo>
                  <a:cubicBezTo>
                    <a:pt x="0" y="14877"/>
                    <a:pt x="14877" y="0"/>
                    <a:pt x="33229" y="0"/>
                  </a:cubicBezTo>
                  <a:close/>
                </a:path>
              </a:pathLst>
            </a:custGeom>
            <a:blipFill>
              <a:blip r:embed="rId3"/>
              <a:stretch>
                <a:fillRect l="-1435" r="-1435"/>
              </a:stretch>
            </a:blipFill>
          </p:spPr>
        </p:sp>
      </p:grpSp>
      <p:sp>
        <p:nvSpPr>
          <p:cNvPr id="54" name="Freeform 54"/>
          <p:cNvSpPr/>
          <p:nvPr/>
        </p:nvSpPr>
        <p:spPr>
          <a:xfrm>
            <a:off x="-269847" y="100580"/>
            <a:ext cx="2275924" cy="1282430"/>
          </a:xfrm>
          <a:custGeom>
            <a:avLst/>
            <a:gdLst/>
            <a:ahLst/>
            <a:cxnLst/>
            <a:rect l="l" t="t" r="r" b="b"/>
            <a:pathLst>
              <a:path w="2275924" h="1282430">
                <a:moveTo>
                  <a:pt x="0" y="0"/>
                </a:moveTo>
                <a:lnTo>
                  <a:pt x="2275924" y="0"/>
                </a:lnTo>
                <a:lnTo>
                  <a:pt x="2275924" y="1282430"/>
                </a:lnTo>
                <a:lnTo>
                  <a:pt x="0" y="1282430"/>
                </a:lnTo>
                <a:lnTo>
                  <a:pt x="0" y="0"/>
                </a:lnTo>
                <a:close/>
              </a:path>
            </a:pathLst>
          </a:custGeom>
          <a:blipFill>
            <a:blip r:embed="rId4"/>
            <a:stretch>
              <a:fillRect/>
            </a:stretch>
          </a:blipFill>
        </p:spPr>
      </p:sp>
      <p:sp>
        <p:nvSpPr>
          <p:cNvPr id="55" name="TextBox 55"/>
          <p:cNvSpPr txBox="1"/>
          <p:nvPr/>
        </p:nvSpPr>
        <p:spPr>
          <a:xfrm>
            <a:off x="194546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923161" y="8528621"/>
            <a:ext cx="729679" cy="7296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0">
            <a:off x="1362865" y="2135832"/>
            <a:ext cx="980951" cy="120274"/>
            <a:chOff x="0" y="0"/>
            <a:chExt cx="258358" cy="31677"/>
          </a:xfrm>
        </p:grpSpPr>
        <p:sp>
          <p:nvSpPr>
            <p:cNvPr id="12" name="Freeform 12"/>
            <p:cNvSpPr/>
            <p:nvPr/>
          </p:nvSpPr>
          <p:spPr>
            <a:xfrm>
              <a:off x="0" y="0"/>
              <a:ext cx="258358" cy="31677"/>
            </a:xfrm>
            <a:custGeom>
              <a:avLst/>
              <a:gdLst/>
              <a:ahLst/>
              <a:cxnLst/>
              <a:rect l="l" t="t" r="r" b="b"/>
              <a:pathLst>
                <a:path w="258358" h="31677">
                  <a:moveTo>
                    <a:pt x="15839" y="0"/>
                  </a:moveTo>
                  <a:lnTo>
                    <a:pt x="242519" y="0"/>
                  </a:lnTo>
                  <a:cubicBezTo>
                    <a:pt x="246720" y="0"/>
                    <a:pt x="250748" y="1669"/>
                    <a:pt x="253719" y="4639"/>
                  </a:cubicBezTo>
                  <a:cubicBezTo>
                    <a:pt x="256689" y="7609"/>
                    <a:pt x="258358" y="11638"/>
                    <a:pt x="258358" y="15839"/>
                  </a:cubicBezTo>
                  <a:lnTo>
                    <a:pt x="258358" y="15839"/>
                  </a:lnTo>
                  <a:cubicBezTo>
                    <a:pt x="258358" y="24586"/>
                    <a:pt x="251266" y="31677"/>
                    <a:pt x="242519" y="31677"/>
                  </a:cubicBezTo>
                  <a:lnTo>
                    <a:pt x="15839" y="31677"/>
                  </a:lnTo>
                  <a:cubicBezTo>
                    <a:pt x="7091" y="31677"/>
                    <a:pt x="0" y="24586"/>
                    <a:pt x="0" y="15839"/>
                  </a:cubicBezTo>
                  <a:lnTo>
                    <a:pt x="0" y="15839"/>
                  </a:lnTo>
                  <a:cubicBezTo>
                    <a:pt x="0" y="7091"/>
                    <a:pt x="7091" y="0"/>
                    <a:pt x="15839" y="0"/>
                  </a:cubicBezTo>
                  <a:close/>
                </a:path>
              </a:pathLst>
            </a:custGeom>
            <a:solidFill>
              <a:srgbClr val="7AC4FF"/>
            </a:solidFill>
          </p:spPr>
        </p:sp>
        <p:sp>
          <p:nvSpPr>
            <p:cNvPr id="13" name="TextBox 13"/>
            <p:cNvSpPr txBox="1"/>
            <p:nvPr/>
          </p:nvSpPr>
          <p:spPr>
            <a:xfrm>
              <a:off x="0" y="-38100"/>
              <a:ext cx="258358" cy="69777"/>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2479924" y="2135832"/>
            <a:ext cx="99063" cy="120274"/>
            <a:chOff x="0" y="0"/>
            <a:chExt cx="812800" cy="986837"/>
          </a:xfrm>
        </p:grpSpPr>
        <p:sp>
          <p:nvSpPr>
            <p:cNvPr id="15" name="Freeform 15"/>
            <p:cNvSpPr/>
            <p:nvPr/>
          </p:nvSpPr>
          <p:spPr>
            <a:xfrm>
              <a:off x="0" y="0"/>
              <a:ext cx="812800" cy="986837"/>
            </a:xfrm>
            <a:custGeom>
              <a:avLst/>
              <a:gdLst/>
              <a:ahLst/>
              <a:cxnLst/>
              <a:rect l="l" t="t" r="r" b="b"/>
              <a:pathLst>
                <a:path w="812800" h="986837">
                  <a:moveTo>
                    <a:pt x="406400" y="0"/>
                  </a:moveTo>
                  <a:cubicBezTo>
                    <a:pt x="181951" y="0"/>
                    <a:pt x="0" y="220911"/>
                    <a:pt x="0" y="493419"/>
                  </a:cubicBezTo>
                  <a:cubicBezTo>
                    <a:pt x="0" y="765926"/>
                    <a:pt x="181951" y="986837"/>
                    <a:pt x="406400" y="986837"/>
                  </a:cubicBezTo>
                  <a:cubicBezTo>
                    <a:pt x="630849" y="986837"/>
                    <a:pt x="812800" y="765926"/>
                    <a:pt x="812800" y="493419"/>
                  </a:cubicBezTo>
                  <a:cubicBezTo>
                    <a:pt x="812800" y="220911"/>
                    <a:pt x="630849" y="0"/>
                    <a:pt x="406400" y="0"/>
                  </a:cubicBezTo>
                  <a:close/>
                </a:path>
              </a:pathLst>
            </a:custGeom>
            <a:solidFill>
              <a:srgbClr val="7AC4FF"/>
            </a:solidFill>
          </p:spPr>
        </p:sp>
        <p:sp>
          <p:nvSpPr>
            <p:cNvPr id="16" name="TextBox 16"/>
            <p:cNvSpPr txBox="1"/>
            <p:nvPr/>
          </p:nvSpPr>
          <p:spPr>
            <a:xfrm>
              <a:off x="76200" y="54416"/>
              <a:ext cx="660400" cy="839905"/>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0">
            <a:off x="15343119" y="2135832"/>
            <a:ext cx="597723" cy="59772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0" name="Freeform 20"/>
          <p:cNvSpPr/>
          <p:nvPr/>
        </p:nvSpPr>
        <p:spPr>
          <a:xfrm>
            <a:off x="3426436" y="2321258"/>
            <a:ext cx="12331331" cy="7443236"/>
          </a:xfrm>
          <a:custGeom>
            <a:avLst/>
            <a:gdLst/>
            <a:ahLst/>
            <a:cxnLst/>
            <a:rect l="l" t="t" r="r" b="b"/>
            <a:pathLst>
              <a:path w="12331331" h="7443236">
                <a:moveTo>
                  <a:pt x="0" y="0"/>
                </a:moveTo>
                <a:lnTo>
                  <a:pt x="12331331" y="0"/>
                </a:lnTo>
                <a:lnTo>
                  <a:pt x="12331331" y="7443236"/>
                </a:lnTo>
                <a:lnTo>
                  <a:pt x="0" y="7443236"/>
                </a:lnTo>
                <a:lnTo>
                  <a:pt x="0" y="0"/>
                </a:lnTo>
                <a:close/>
              </a:path>
            </a:pathLst>
          </a:custGeom>
          <a:blipFill>
            <a:blip r:embed="rId1"/>
            <a:stretch>
              <a:fillRect/>
            </a:stretch>
          </a:blipFill>
        </p:spPr>
      </p:sp>
      <p:grpSp>
        <p:nvGrpSpPr>
          <p:cNvPr id="21" name="Group 21"/>
          <p:cNvGrpSpPr/>
          <p:nvPr/>
        </p:nvGrpSpPr>
        <p:grpSpPr>
          <a:xfrm rot="0">
            <a:off x="-298862" y="921137"/>
            <a:ext cx="597723" cy="59772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4" name="Freeform 24"/>
          <p:cNvSpPr/>
          <p:nvPr/>
        </p:nvSpPr>
        <p:spPr>
          <a:xfrm rot="5400000">
            <a:off x="5552495" y="3496917"/>
            <a:ext cx="404354" cy="493916"/>
          </a:xfrm>
          <a:custGeom>
            <a:avLst/>
            <a:gdLst/>
            <a:ahLst/>
            <a:cxnLst/>
            <a:rect l="l" t="t" r="r" b="b"/>
            <a:pathLst>
              <a:path w="404354" h="493916">
                <a:moveTo>
                  <a:pt x="0" y="0"/>
                </a:moveTo>
                <a:lnTo>
                  <a:pt x="404355" y="0"/>
                </a:lnTo>
                <a:lnTo>
                  <a:pt x="404355" y="493916"/>
                </a:lnTo>
                <a:lnTo>
                  <a:pt x="0" y="493916"/>
                </a:lnTo>
                <a:lnTo>
                  <a:pt x="0" y="0"/>
                </a:lnTo>
                <a:close/>
              </a:path>
            </a:pathLst>
          </a:custGeom>
          <a:blipFill>
            <a:blip r:embed="rId2"/>
            <a:stretch>
              <a:fillRect l="-69521" r="-2007"/>
            </a:stretch>
          </a:blipFill>
        </p:spPr>
      </p:sp>
      <p:sp>
        <p:nvSpPr>
          <p:cNvPr id="25" name="TextBox 25"/>
          <p:cNvSpPr txBox="1"/>
          <p:nvPr/>
        </p:nvSpPr>
        <p:spPr>
          <a:xfrm>
            <a:off x="1270862" y="806837"/>
            <a:ext cx="7722160" cy="1039668"/>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Ứng dụng Android</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26" name="TextBox 26"/>
          <p:cNvSpPr txBox="1"/>
          <p:nvPr/>
        </p:nvSpPr>
        <p:spPr>
          <a:xfrm>
            <a:off x="9150986" y="4325481"/>
            <a:ext cx="9525" cy="887122"/>
          </a:xfrm>
          <a:prstGeom prst="rect">
            <a:avLst/>
          </a:prstGeom>
        </p:spPr>
        <p:txBody>
          <a:bodyPr lIns="0" tIns="0" rIns="0" bIns="0" rtlCol="0" anchor="t">
            <a:spAutoFit/>
          </a:bodyPr>
          <a:lstStyle/>
          <a:p>
            <a:pPr algn="ctr">
              <a:lnSpc>
                <a:spcPts val="7280"/>
              </a:lnSpc>
            </a:pPr>
          </a:p>
        </p:txBody>
      </p:sp>
      <p:sp>
        <p:nvSpPr>
          <p:cNvPr id="27" name="TextBox 27"/>
          <p:cNvSpPr txBox="1"/>
          <p:nvPr/>
        </p:nvSpPr>
        <p:spPr>
          <a:xfrm>
            <a:off x="9150986" y="4325481"/>
            <a:ext cx="9525" cy="887122"/>
          </a:xfrm>
          <a:prstGeom prst="rect">
            <a:avLst/>
          </a:prstGeom>
        </p:spPr>
        <p:txBody>
          <a:bodyPr lIns="0" tIns="0" rIns="0" bIns="0" rtlCol="0" anchor="t">
            <a:spAutoFit/>
          </a:bodyPr>
          <a:lstStyle/>
          <a:p>
            <a:pPr algn="ctr">
              <a:lnSpc>
                <a:spcPts val="7280"/>
              </a:lnSpc>
            </a:pPr>
          </a:p>
        </p:txBody>
      </p:sp>
      <p:sp>
        <p:nvSpPr>
          <p:cNvPr id="28" name="TextBox 28"/>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29" name="TextBox 29"/>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30" name="TextBox 30"/>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31" name="TextBox 31"/>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32" name="Freeform 32"/>
          <p:cNvSpPr/>
          <p:nvPr/>
        </p:nvSpPr>
        <p:spPr>
          <a:xfrm rot="5400000">
            <a:off x="5552495" y="5042063"/>
            <a:ext cx="404354" cy="493916"/>
          </a:xfrm>
          <a:custGeom>
            <a:avLst/>
            <a:gdLst/>
            <a:ahLst/>
            <a:cxnLst/>
            <a:rect l="l" t="t" r="r" b="b"/>
            <a:pathLst>
              <a:path w="404354" h="493916">
                <a:moveTo>
                  <a:pt x="0" y="0"/>
                </a:moveTo>
                <a:lnTo>
                  <a:pt x="404355" y="0"/>
                </a:lnTo>
                <a:lnTo>
                  <a:pt x="404355" y="493916"/>
                </a:lnTo>
                <a:lnTo>
                  <a:pt x="0" y="493916"/>
                </a:lnTo>
                <a:lnTo>
                  <a:pt x="0" y="0"/>
                </a:lnTo>
                <a:close/>
              </a:path>
            </a:pathLst>
          </a:custGeom>
          <a:blipFill>
            <a:blip r:embed="rId2"/>
            <a:stretch>
              <a:fillRect l="-69521" r="-2007"/>
            </a:stretch>
          </a:blipFill>
        </p:spPr>
      </p:sp>
      <p:sp>
        <p:nvSpPr>
          <p:cNvPr id="33" name="Freeform 33"/>
          <p:cNvSpPr/>
          <p:nvPr/>
        </p:nvSpPr>
        <p:spPr>
          <a:xfrm rot="5400000">
            <a:off x="5552495" y="6589417"/>
            <a:ext cx="404354" cy="493916"/>
          </a:xfrm>
          <a:custGeom>
            <a:avLst/>
            <a:gdLst/>
            <a:ahLst/>
            <a:cxnLst/>
            <a:rect l="l" t="t" r="r" b="b"/>
            <a:pathLst>
              <a:path w="404354" h="493916">
                <a:moveTo>
                  <a:pt x="0" y="0"/>
                </a:moveTo>
                <a:lnTo>
                  <a:pt x="404355" y="0"/>
                </a:lnTo>
                <a:lnTo>
                  <a:pt x="404355" y="493916"/>
                </a:lnTo>
                <a:lnTo>
                  <a:pt x="0" y="493916"/>
                </a:lnTo>
                <a:lnTo>
                  <a:pt x="0" y="0"/>
                </a:lnTo>
                <a:close/>
              </a:path>
            </a:pathLst>
          </a:custGeom>
          <a:blipFill>
            <a:blip r:embed="rId2"/>
            <a:stretch>
              <a:fillRect l="-69521" r="-2007"/>
            </a:stretch>
          </a:blipFill>
        </p:spPr>
      </p:sp>
      <p:sp>
        <p:nvSpPr>
          <p:cNvPr id="34" name="Freeform 34"/>
          <p:cNvSpPr/>
          <p:nvPr/>
        </p:nvSpPr>
        <p:spPr>
          <a:xfrm rot="5400000">
            <a:off x="5552495" y="8136771"/>
            <a:ext cx="404354" cy="493916"/>
          </a:xfrm>
          <a:custGeom>
            <a:avLst/>
            <a:gdLst/>
            <a:ahLst/>
            <a:cxnLst/>
            <a:rect l="l" t="t" r="r" b="b"/>
            <a:pathLst>
              <a:path w="404354" h="493916">
                <a:moveTo>
                  <a:pt x="0" y="0"/>
                </a:moveTo>
                <a:lnTo>
                  <a:pt x="404355" y="0"/>
                </a:lnTo>
                <a:lnTo>
                  <a:pt x="404355" y="493916"/>
                </a:lnTo>
                <a:lnTo>
                  <a:pt x="0" y="493916"/>
                </a:lnTo>
                <a:lnTo>
                  <a:pt x="0" y="0"/>
                </a:lnTo>
                <a:close/>
              </a:path>
            </a:pathLst>
          </a:custGeom>
          <a:blipFill>
            <a:blip r:embed="rId2"/>
            <a:stretch>
              <a:fillRect l="-69521" r="-2007"/>
            </a:stretch>
          </a:blipFill>
        </p:spPr>
      </p:sp>
      <p:sp>
        <p:nvSpPr>
          <p:cNvPr id="35" name="Freeform 35"/>
          <p:cNvSpPr/>
          <p:nvPr/>
        </p:nvSpPr>
        <p:spPr>
          <a:xfrm>
            <a:off x="-422583" y="9463"/>
            <a:ext cx="2275924" cy="1282430"/>
          </a:xfrm>
          <a:custGeom>
            <a:avLst/>
            <a:gdLst/>
            <a:ahLst/>
            <a:cxnLst/>
            <a:rect l="l" t="t" r="r" b="b"/>
            <a:pathLst>
              <a:path w="2275924" h="1282430">
                <a:moveTo>
                  <a:pt x="0" y="0"/>
                </a:moveTo>
                <a:lnTo>
                  <a:pt x="2275923" y="0"/>
                </a:lnTo>
                <a:lnTo>
                  <a:pt x="2275923" y="1282430"/>
                </a:lnTo>
                <a:lnTo>
                  <a:pt x="0" y="1282430"/>
                </a:lnTo>
                <a:lnTo>
                  <a:pt x="0" y="0"/>
                </a:lnTo>
                <a:close/>
              </a:path>
            </a:pathLst>
          </a:custGeom>
          <a:blipFill>
            <a:blip r:embed="rId3"/>
            <a:stretch>
              <a:fillRect/>
            </a:stretch>
          </a:blipFill>
        </p:spPr>
      </p:sp>
      <p:sp>
        <p:nvSpPr>
          <p:cNvPr id="36" name="TextBox 36"/>
          <p:cNvSpPr txBox="1"/>
          <p:nvPr/>
        </p:nvSpPr>
        <p:spPr>
          <a:xfrm>
            <a:off x="194546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362865" y="2135832"/>
            <a:ext cx="980951" cy="120274"/>
            <a:chOff x="0" y="0"/>
            <a:chExt cx="258358" cy="31677"/>
          </a:xfrm>
        </p:grpSpPr>
        <p:sp>
          <p:nvSpPr>
            <p:cNvPr id="9" name="Freeform 9"/>
            <p:cNvSpPr/>
            <p:nvPr/>
          </p:nvSpPr>
          <p:spPr>
            <a:xfrm>
              <a:off x="0" y="0"/>
              <a:ext cx="258358" cy="31677"/>
            </a:xfrm>
            <a:custGeom>
              <a:avLst/>
              <a:gdLst/>
              <a:ahLst/>
              <a:cxnLst/>
              <a:rect l="l" t="t" r="r" b="b"/>
              <a:pathLst>
                <a:path w="258358" h="31677">
                  <a:moveTo>
                    <a:pt x="15839" y="0"/>
                  </a:moveTo>
                  <a:lnTo>
                    <a:pt x="242519" y="0"/>
                  </a:lnTo>
                  <a:cubicBezTo>
                    <a:pt x="246720" y="0"/>
                    <a:pt x="250748" y="1669"/>
                    <a:pt x="253719" y="4639"/>
                  </a:cubicBezTo>
                  <a:cubicBezTo>
                    <a:pt x="256689" y="7609"/>
                    <a:pt x="258358" y="11638"/>
                    <a:pt x="258358" y="15839"/>
                  </a:cubicBezTo>
                  <a:lnTo>
                    <a:pt x="258358" y="15839"/>
                  </a:lnTo>
                  <a:cubicBezTo>
                    <a:pt x="258358" y="24586"/>
                    <a:pt x="251266" y="31677"/>
                    <a:pt x="242519" y="31677"/>
                  </a:cubicBezTo>
                  <a:lnTo>
                    <a:pt x="15839" y="31677"/>
                  </a:lnTo>
                  <a:cubicBezTo>
                    <a:pt x="7091" y="31677"/>
                    <a:pt x="0" y="24586"/>
                    <a:pt x="0" y="15839"/>
                  </a:cubicBezTo>
                  <a:lnTo>
                    <a:pt x="0" y="15839"/>
                  </a:lnTo>
                  <a:cubicBezTo>
                    <a:pt x="0" y="7091"/>
                    <a:pt x="7091" y="0"/>
                    <a:pt x="15839" y="0"/>
                  </a:cubicBezTo>
                  <a:close/>
                </a:path>
              </a:pathLst>
            </a:custGeom>
            <a:solidFill>
              <a:srgbClr val="7AC4FF"/>
            </a:solidFill>
          </p:spPr>
        </p:sp>
        <p:sp>
          <p:nvSpPr>
            <p:cNvPr id="10" name="TextBox 10"/>
            <p:cNvSpPr txBox="1"/>
            <p:nvPr/>
          </p:nvSpPr>
          <p:spPr>
            <a:xfrm>
              <a:off x="0" y="-38100"/>
              <a:ext cx="258358" cy="69777"/>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0">
            <a:off x="2479924" y="2135832"/>
            <a:ext cx="99063" cy="120274"/>
            <a:chOff x="0" y="0"/>
            <a:chExt cx="812800" cy="986837"/>
          </a:xfrm>
        </p:grpSpPr>
        <p:sp>
          <p:nvSpPr>
            <p:cNvPr id="12" name="Freeform 12"/>
            <p:cNvSpPr/>
            <p:nvPr/>
          </p:nvSpPr>
          <p:spPr>
            <a:xfrm>
              <a:off x="0" y="0"/>
              <a:ext cx="812800" cy="986837"/>
            </a:xfrm>
            <a:custGeom>
              <a:avLst/>
              <a:gdLst/>
              <a:ahLst/>
              <a:cxnLst/>
              <a:rect l="l" t="t" r="r" b="b"/>
              <a:pathLst>
                <a:path w="812800" h="986837">
                  <a:moveTo>
                    <a:pt x="406400" y="0"/>
                  </a:moveTo>
                  <a:cubicBezTo>
                    <a:pt x="181951" y="0"/>
                    <a:pt x="0" y="220911"/>
                    <a:pt x="0" y="493419"/>
                  </a:cubicBezTo>
                  <a:cubicBezTo>
                    <a:pt x="0" y="765926"/>
                    <a:pt x="181951" y="986837"/>
                    <a:pt x="406400" y="986837"/>
                  </a:cubicBezTo>
                  <a:cubicBezTo>
                    <a:pt x="630849" y="986837"/>
                    <a:pt x="812800" y="765926"/>
                    <a:pt x="812800" y="493419"/>
                  </a:cubicBezTo>
                  <a:cubicBezTo>
                    <a:pt x="812800" y="220911"/>
                    <a:pt x="630849" y="0"/>
                    <a:pt x="406400" y="0"/>
                  </a:cubicBezTo>
                  <a:close/>
                </a:path>
              </a:pathLst>
            </a:custGeom>
            <a:solidFill>
              <a:srgbClr val="7AC4FF"/>
            </a:solidFill>
          </p:spPr>
        </p:sp>
        <p:sp>
          <p:nvSpPr>
            <p:cNvPr id="13" name="TextBox 13"/>
            <p:cNvSpPr txBox="1"/>
            <p:nvPr/>
          </p:nvSpPr>
          <p:spPr>
            <a:xfrm>
              <a:off x="76200" y="54416"/>
              <a:ext cx="660400" cy="839905"/>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298862" y="921137"/>
            <a:ext cx="597723" cy="59772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17" name="Group 17"/>
          <p:cNvGrpSpPr>
            <a:grpSpLocks noChangeAspect="1"/>
          </p:cNvGrpSpPr>
          <p:nvPr/>
        </p:nvGrpSpPr>
        <p:grpSpPr>
          <a:xfrm rot="0">
            <a:off x="12428492" y="2021816"/>
            <a:ext cx="3913107" cy="7742755"/>
            <a:chOff x="0" y="0"/>
            <a:chExt cx="2620010" cy="5184140"/>
          </a:xfrm>
        </p:grpSpPr>
        <p:sp>
          <p:nvSpPr>
            <p:cNvPr id="18" name="Freeform 1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9" name="Freeform 1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
              <a:stretch>
                <a:fillRect t="-158" b="-158"/>
              </a:stretch>
            </a:blipFill>
          </p:spPr>
        </p:sp>
        <p:sp>
          <p:nvSpPr>
            <p:cNvPr id="20" name="Freeform 2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1" name="Freeform 2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2" name="Freeform 2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3" name="Freeform 2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4" name="Freeform 2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5" name="Freeform 2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6" name="Freeform 2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27" name="Freeform 27"/>
          <p:cNvSpPr/>
          <p:nvPr/>
        </p:nvSpPr>
        <p:spPr>
          <a:xfrm>
            <a:off x="1569723" y="3425330"/>
            <a:ext cx="8317112" cy="3125218"/>
          </a:xfrm>
          <a:custGeom>
            <a:avLst/>
            <a:gdLst/>
            <a:ahLst/>
            <a:cxnLst/>
            <a:rect l="l" t="t" r="r" b="b"/>
            <a:pathLst>
              <a:path w="8317112" h="3125218">
                <a:moveTo>
                  <a:pt x="0" y="0"/>
                </a:moveTo>
                <a:lnTo>
                  <a:pt x="8317112" y="0"/>
                </a:lnTo>
                <a:lnTo>
                  <a:pt x="8317112" y="3125218"/>
                </a:lnTo>
                <a:lnTo>
                  <a:pt x="0" y="3125218"/>
                </a:lnTo>
                <a:lnTo>
                  <a:pt x="0" y="0"/>
                </a:lnTo>
                <a:close/>
              </a:path>
            </a:pathLst>
          </a:custGeom>
          <a:blipFill>
            <a:blip r:embed="rId2"/>
            <a:stretch>
              <a:fillRect/>
            </a:stretch>
          </a:blipFill>
        </p:spPr>
      </p:sp>
      <p:sp>
        <p:nvSpPr>
          <p:cNvPr id="28" name="TextBox 28"/>
          <p:cNvSpPr txBox="1"/>
          <p:nvPr/>
        </p:nvSpPr>
        <p:spPr>
          <a:xfrm>
            <a:off x="1270862" y="806837"/>
            <a:ext cx="7722160" cy="1039695"/>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Ứng dụng Android</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29" name="TextBox 29"/>
          <p:cNvSpPr txBox="1"/>
          <p:nvPr/>
        </p:nvSpPr>
        <p:spPr>
          <a:xfrm>
            <a:off x="9150986" y="4325481"/>
            <a:ext cx="9525" cy="887122"/>
          </a:xfrm>
          <a:prstGeom prst="rect">
            <a:avLst/>
          </a:prstGeom>
        </p:spPr>
        <p:txBody>
          <a:bodyPr lIns="0" tIns="0" rIns="0" bIns="0" rtlCol="0" anchor="t">
            <a:spAutoFit/>
          </a:bodyPr>
          <a:lstStyle/>
          <a:p>
            <a:pPr algn="ctr">
              <a:lnSpc>
                <a:spcPts val="7280"/>
              </a:lnSpc>
            </a:pPr>
          </a:p>
        </p:txBody>
      </p:sp>
      <p:sp>
        <p:nvSpPr>
          <p:cNvPr id="30" name="TextBox 30"/>
          <p:cNvSpPr txBox="1"/>
          <p:nvPr/>
        </p:nvSpPr>
        <p:spPr>
          <a:xfrm>
            <a:off x="9150986" y="4325481"/>
            <a:ext cx="9525" cy="887122"/>
          </a:xfrm>
          <a:prstGeom prst="rect">
            <a:avLst/>
          </a:prstGeom>
        </p:spPr>
        <p:txBody>
          <a:bodyPr lIns="0" tIns="0" rIns="0" bIns="0" rtlCol="0" anchor="t">
            <a:spAutoFit/>
          </a:bodyPr>
          <a:lstStyle/>
          <a:p>
            <a:pPr algn="ctr">
              <a:lnSpc>
                <a:spcPts val="7280"/>
              </a:lnSpc>
            </a:pPr>
          </a:p>
        </p:txBody>
      </p:sp>
      <p:sp>
        <p:nvSpPr>
          <p:cNvPr id="31" name="TextBox 31"/>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32" name="TextBox 32"/>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33" name="TextBox 33"/>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34" name="TextBox 34"/>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35" name="TextBox 35"/>
          <p:cNvSpPr txBox="1"/>
          <p:nvPr/>
        </p:nvSpPr>
        <p:spPr>
          <a:xfrm>
            <a:off x="1399374" y="2673045"/>
            <a:ext cx="340698" cy="257164"/>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02</a:t>
            </a:r>
            <a:endParaRPr lang="en-US" sz="1500" b="1">
              <a:solidFill>
                <a:srgbClr val="01072A"/>
              </a:solidFill>
              <a:latin typeface="Open Sans Bold"/>
              <a:ea typeface="Open Sans Bold"/>
              <a:cs typeface="Open Sans Bold"/>
              <a:sym typeface="Open Sans Bold"/>
            </a:endParaRPr>
          </a:p>
        </p:txBody>
      </p:sp>
      <p:grpSp>
        <p:nvGrpSpPr>
          <p:cNvPr id="36" name="Group 36"/>
          <p:cNvGrpSpPr/>
          <p:nvPr/>
        </p:nvGrpSpPr>
        <p:grpSpPr>
          <a:xfrm rot="0">
            <a:off x="1270862" y="2541857"/>
            <a:ext cx="597723" cy="59772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9" name="TextBox 39"/>
          <p:cNvSpPr txBox="1"/>
          <p:nvPr/>
        </p:nvSpPr>
        <p:spPr>
          <a:xfrm>
            <a:off x="2294285" y="2538192"/>
            <a:ext cx="6249061" cy="396241"/>
          </a:xfrm>
          <a:prstGeom prst="rect">
            <a:avLst/>
          </a:prstGeom>
        </p:spPr>
        <p:txBody>
          <a:bodyPr lIns="0" tIns="0" rIns="0" bIns="0" rtlCol="0" anchor="t">
            <a:spAutoFit/>
          </a:bodyPr>
          <a:lstStyle/>
          <a:p>
            <a:pPr algn="l">
              <a:lnSpc>
                <a:spcPts val="3360"/>
              </a:lnSpc>
              <a:spcBef>
                <a:spcPct val="0"/>
              </a:spcBef>
            </a:pPr>
            <a:r>
              <a:rPr lang="en-US" sz="2400">
                <a:solidFill>
                  <a:srgbClr val="FFFFFF"/>
                </a:solidFill>
                <a:latin typeface="Open Sans"/>
                <a:ea typeface="Open Sans"/>
                <a:cs typeface="Open Sans"/>
                <a:sym typeface="Open Sans"/>
              </a:rPr>
              <a:t>Các tham số ngưỡng chính xác của app</a:t>
            </a:r>
            <a:endParaRPr lang="en-US" sz="2400">
              <a:solidFill>
                <a:srgbClr val="FFFFFF"/>
              </a:solidFill>
              <a:latin typeface="Open Sans"/>
              <a:ea typeface="Open Sans"/>
              <a:cs typeface="Open Sans"/>
              <a:sym typeface="Open Sans"/>
            </a:endParaRPr>
          </a:p>
        </p:txBody>
      </p:sp>
      <p:sp>
        <p:nvSpPr>
          <p:cNvPr id="40" name="TextBox 40"/>
          <p:cNvSpPr txBox="1"/>
          <p:nvPr/>
        </p:nvSpPr>
        <p:spPr>
          <a:xfrm>
            <a:off x="1399374" y="2673045"/>
            <a:ext cx="340698" cy="257137"/>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01</a:t>
            </a:r>
            <a:endParaRPr lang="en-US" sz="1500" b="1">
              <a:solidFill>
                <a:srgbClr val="01072A"/>
              </a:solidFill>
              <a:latin typeface="Open Sans Bold"/>
              <a:ea typeface="Open Sans Bold"/>
              <a:cs typeface="Open Sans Bold"/>
              <a:sym typeface="Open Sans Bold"/>
            </a:endParaRPr>
          </a:p>
        </p:txBody>
      </p:sp>
      <p:sp>
        <p:nvSpPr>
          <p:cNvPr id="41" name="TextBox 41"/>
          <p:cNvSpPr txBox="1"/>
          <p:nvPr/>
        </p:nvSpPr>
        <p:spPr>
          <a:xfrm>
            <a:off x="1569723" y="7062597"/>
            <a:ext cx="8137130" cy="2195703"/>
          </a:xfrm>
          <a:prstGeom prst="rect">
            <a:avLst/>
          </a:prstGeom>
        </p:spPr>
        <p:txBody>
          <a:bodyPr lIns="0" tIns="0" rIns="0" bIns="0" rtlCol="0" anchor="t">
            <a:spAutoFit/>
          </a:bodyPr>
          <a:lstStyle/>
          <a:p>
            <a:pPr marL="410210" lvl="1" indent="-205105" algn="l">
              <a:lnSpc>
                <a:spcPts val="3590"/>
              </a:lnSpc>
              <a:buFont typeface="Arial" panose="020B0604020202020204"/>
              <a:buChar char="•"/>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CONF: ngưỡng độ tin cậy tổng quát (Objectness x Class_confident)</a:t>
            </a: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a:p>
            <a:pPr marL="410210" lvl="1" indent="-205105" algn="l">
              <a:lnSpc>
                <a:spcPts val="3590"/>
              </a:lnSpc>
              <a:buFont typeface="Arial" panose="020B0604020202020204"/>
              <a:buChar char="•"/>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IoU: ngưỡng giữ lại các bouding box có độ IoU cao, tránh trùng lặp bouding box.</a:t>
            </a: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a:p>
            <a:pPr marL="410210" lvl="1" indent="-205105" algn="l">
              <a:lnSpc>
                <a:spcPts val="3590"/>
              </a:lnSpc>
              <a:buFont typeface="Arial" panose="020B0604020202020204"/>
              <a:buChar char="•"/>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MAX_DET: giới hạn đối tượng nhận diện</a:t>
            </a: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a:p>
            <a:pPr marL="410210" lvl="1" indent="-205105" algn="l">
              <a:lnSpc>
                <a:spcPts val="3590"/>
              </a:lnSpc>
              <a:buFont typeface="Arial" panose="020B0604020202020204"/>
              <a:buChar char="•"/>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SKIP_FRAMES: tỉ lệ bỏ qua khung hình, càng thấp độ trễ càng tốt.</a:t>
            </a: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42" name="Freeform 42"/>
          <p:cNvSpPr/>
          <p:nvPr/>
        </p:nvSpPr>
        <p:spPr>
          <a:xfrm>
            <a:off x="-407339" y="-111550"/>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3"/>
            <a:stretch>
              <a:fillRect/>
            </a:stretch>
          </a:blipFill>
        </p:spPr>
      </p:sp>
      <p:sp>
        <p:nvSpPr>
          <p:cNvPr id="43" name="TextBox 43"/>
          <p:cNvSpPr txBox="1"/>
          <p:nvPr/>
        </p:nvSpPr>
        <p:spPr>
          <a:xfrm>
            <a:off x="1363209" y="202333"/>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9" name="TextBox 9"/>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10" name="TextBox 10"/>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11" name="TextBox 11"/>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823658" y="1610749"/>
            <a:ext cx="5298263" cy="1039695"/>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MỤC LỤC</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grpSp>
        <p:nvGrpSpPr>
          <p:cNvPr id="13" name="Group 13"/>
          <p:cNvGrpSpPr/>
          <p:nvPr/>
        </p:nvGrpSpPr>
        <p:grpSpPr>
          <a:xfrm rot="0">
            <a:off x="1823658" y="2860923"/>
            <a:ext cx="980951" cy="99063"/>
            <a:chOff x="0" y="0"/>
            <a:chExt cx="258358" cy="26091"/>
          </a:xfrm>
        </p:grpSpPr>
        <p:sp>
          <p:nvSpPr>
            <p:cNvPr id="14" name="Freeform 14"/>
            <p:cNvSpPr/>
            <p:nvPr/>
          </p:nvSpPr>
          <p:spPr>
            <a:xfrm>
              <a:off x="0" y="0"/>
              <a:ext cx="258358" cy="26091"/>
            </a:xfrm>
            <a:custGeom>
              <a:avLst/>
              <a:gdLst/>
              <a:ahLst/>
              <a:cxnLst/>
              <a:rect l="l" t="t" r="r" b="b"/>
              <a:pathLst>
                <a:path w="258358" h="26091">
                  <a:moveTo>
                    <a:pt x="13045" y="0"/>
                  </a:moveTo>
                  <a:lnTo>
                    <a:pt x="245312" y="0"/>
                  </a:lnTo>
                  <a:cubicBezTo>
                    <a:pt x="248772" y="0"/>
                    <a:pt x="252090" y="1374"/>
                    <a:pt x="254537" y="3821"/>
                  </a:cubicBezTo>
                  <a:cubicBezTo>
                    <a:pt x="256983" y="6267"/>
                    <a:pt x="258358" y="9585"/>
                    <a:pt x="258358" y="13045"/>
                  </a:cubicBezTo>
                  <a:lnTo>
                    <a:pt x="258358" y="13045"/>
                  </a:lnTo>
                  <a:cubicBezTo>
                    <a:pt x="258358" y="20250"/>
                    <a:pt x="252517" y="26091"/>
                    <a:pt x="245312" y="26091"/>
                  </a:cubicBezTo>
                  <a:lnTo>
                    <a:pt x="13045" y="26091"/>
                  </a:lnTo>
                  <a:cubicBezTo>
                    <a:pt x="5841" y="26091"/>
                    <a:pt x="0" y="20250"/>
                    <a:pt x="0" y="13045"/>
                  </a:cubicBezTo>
                  <a:lnTo>
                    <a:pt x="0" y="13045"/>
                  </a:lnTo>
                  <a:cubicBezTo>
                    <a:pt x="0" y="5841"/>
                    <a:pt x="5841" y="0"/>
                    <a:pt x="13045" y="0"/>
                  </a:cubicBezTo>
                  <a:close/>
                </a:path>
              </a:pathLst>
            </a:custGeom>
            <a:solidFill>
              <a:srgbClr val="7AC4FF"/>
            </a:solidFill>
          </p:spPr>
        </p:sp>
        <p:sp>
          <p:nvSpPr>
            <p:cNvPr id="15" name="TextBox 15"/>
            <p:cNvSpPr txBox="1"/>
            <p:nvPr/>
          </p:nvSpPr>
          <p:spPr>
            <a:xfrm>
              <a:off x="0" y="-38100"/>
              <a:ext cx="258358" cy="64191"/>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2847081" y="2860923"/>
            <a:ext cx="99063" cy="9906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0">
            <a:off x="1351307" y="4745549"/>
            <a:ext cx="597723" cy="59772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4060"/>
                </a:lnSpc>
              </a:pPr>
            </a:p>
          </p:txBody>
        </p:sp>
      </p:grpSp>
      <p:sp>
        <p:nvSpPr>
          <p:cNvPr id="22" name="TextBox 22"/>
          <p:cNvSpPr txBox="1"/>
          <p:nvPr/>
        </p:nvSpPr>
        <p:spPr>
          <a:xfrm>
            <a:off x="1489001" y="4839020"/>
            <a:ext cx="340698" cy="372681"/>
          </a:xfrm>
          <a:prstGeom prst="rect">
            <a:avLst/>
          </a:prstGeom>
        </p:spPr>
        <p:txBody>
          <a:bodyPr lIns="0" tIns="0" rIns="0" bIns="0" rtlCol="0" anchor="t">
            <a:spAutoFit/>
          </a:bodyPr>
          <a:lstStyle/>
          <a:p>
            <a:pPr algn="ctr">
              <a:lnSpc>
                <a:spcPts val="3080"/>
              </a:lnSpc>
              <a:spcBef>
                <a:spcPct val="0"/>
              </a:spcBef>
            </a:pPr>
            <a:r>
              <a:rPr lang="en-US" sz="2200" b="1">
                <a:solidFill>
                  <a:srgbClr val="01072A"/>
                </a:solidFill>
                <a:latin typeface="Open Sans Bold"/>
                <a:ea typeface="Open Sans Bold"/>
                <a:cs typeface="Open Sans Bold"/>
                <a:sym typeface="Open Sans Bold"/>
              </a:rPr>
              <a:t>01</a:t>
            </a:r>
            <a:endParaRPr lang="en-US" sz="2200" b="1">
              <a:solidFill>
                <a:srgbClr val="01072A"/>
              </a:solidFill>
              <a:latin typeface="Open Sans Bold"/>
              <a:ea typeface="Open Sans Bold"/>
              <a:cs typeface="Open Sans Bold"/>
              <a:sym typeface="Open Sans Bold"/>
            </a:endParaRPr>
          </a:p>
        </p:txBody>
      </p:sp>
      <p:grpSp>
        <p:nvGrpSpPr>
          <p:cNvPr id="23" name="Group 23"/>
          <p:cNvGrpSpPr/>
          <p:nvPr/>
        </p:nvGrpSpPr>
        <p:grpSpPr>
          <a:xfrm rot="0">
            <a:off x="6840061" y="4681690"/>
            <a:ext cx="597723" cy="59772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26" name="TextBox 26"/>
          <p:cNvSpPr txBox="1"/>
          <p:nvPr/>
        </p:nvSpPr>
        <p:spPr>
          <a:xfrm>
            <a:off x="6968574" y="4791764"/>
            <a:ext cx="340698" cy="372745"/>
          </a:xfrm>
          <a:prstGeom prst="rect">
            <a:avLst/>
          </a:prstGeom>
        </p:spPr>
        <p:txBody>
          <a:bodyPr lIns="0" tIns="0" rIns="0" bIns="0" rtlCol="0" anchor="t">
            <a:spAutoFit/>
          </a:bodyPr>
          <a:lstStyle/>
          <a:p>
            <a:pPr algn="ctr">
              <a:lnSpc>
                <a:spcPts val="3080"/>
              </a:lnSpc>
              <a:spcBef>
                <a:spcPct val="0"/>
              </a:spcBef>
            </a:pPr>
            <a:r>
              <a:rPr lang="en-US" sz="2200" b="1">
                <a:solidFill>
                  <a:srgbClr val="01072A"/>
                </a:solidFill>
                <a:latin typeface="Open Sans Bold"/>
                <a:ea typeface="Open Sans Bold"/>
                <a:cs typeface="Open Sans Bold"/>
                <a:sym typeface="Open Sans Bold"/>
              </a:rPr>
              <a:t>03</a:t>
            </a:r>
            <a:endParaRPr lang="en-US" sz="2200" b="1">
              <a:solidFill>
                <a:srgbClr val="01072A"/>
              </a:solidFill>
              <a:latin typeface="Open Sans Bold"/>
              <a:ea typeface="Open Sans Bold"/>
              <a:cs typeface="Open Sans Bold"/>
              <a:sym typeface="Open Sans Bold"/>
            </a:endParaRPr>
          </a:p>
        </p:txBody>
      </p:sp>
      <p:grpSp>
        <p:nvGrpSpPr>
          <p:cNvPr id="27" name="Group 27"/>
          <p:cNvGrpSpPr/>
          <p:nvPr/>
        </p:nvGrpSpPr>
        <p:grpSpPr>
          <a:xfrm rot="0">
            <a:off x="12859166" y="4698298"/>
            <a:ext cx="597723" cy="5977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30" name="TextBox 30"/>
          <p:cNvSpPr txBox="1"/>
          <p:nvPr/>
        </p:nvSpPr>
        <p:spPr>
          <a:xfrm>
            <a:off x="12987679" y="4791764"/>
            <a:ext cx="340698" cy="372745"/>
          </a:xfrm>
          <a:prstGeom prst="rect">
            <a:avLst/>
          </a:prstGeom>
        </p:spPr>
        <p:txBody>
          <a:bodyPr lIns="0" tIns="0" rIns="0" bIns="0" rtlCol="0" anchor="t">
            <a:spAutoFit/>
          </a:bodyPr>
          <a:lstStyle/>
          <a:p>
            <a:pPr algn="ctr">
              <a:lnSpc>
                <a:spcPts val="3080"/>
              </a:lnSpc>
              <a:spcBef>
                <a:spcPct val="0"/>
              </a:spcBef>
            </a:pPr>
            <a:r>
              <a:rPr lang="en-US" sz="2200" b="1">
                <a:solidFill>
                  <a:srgbClr val="01072A"/>
                </a:solidFill>
                <a:latin typeface="Open Sans Bold"/>
                <a:ea typeface="Open Sans Bold"/>
                <a:cs typeface="Open Sans Bold"/>
                <a:sym typeface="Open Sans Bold"/>
              </a:rPr>
              <a:t>05</a:t>
            </a:r>
            <a:endParaRPr lang="en-US" sz="2200" b="1">
              <a:solidFill>
                <a:srgbClr val="01072A"/>
              </a:solidFill>
              <a:latin typeface="Open Sans Bold"/>
              <a:ea typeface="Open Sans Bold"/>
              <a:cs typeface="Open Sans Bold"/>
              <a:sym typeface="Open Sans Bold"/>
            </a:endParaRPr>
          </a:p>
        </p:txBody>
      </p:sp>
      <p:grpSp>
        <p:nvGrpSpPr>
          <p:cNvPr id="31" name="Group 31"/>
          <p:cNvGrpSpPr/>
          <p:nvPr/>
        </p:nvGrpSpPr>
        <p:grpSpPr>
          <a:xfrm rot="0">
            <a:off x="3692600" y="7685193"/>
            <a:ext cx="597723" cy="597723"/>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34" name="TextBox 34"/>
          <p:cNvSpPr txBox="1"/>
          <p:nvPr/>
        </p:nvSpPr>
        <p:spPr>
          <a:xfrm>
            <a:off x="3821112" y="7778659"/>
            <a:ext cx="340698" cy="372745"/>
          </a:xfrm>
          <a:prstGeom prst="rect">
            <a:avLst/>
          </a:prstGeom>
        </p:spPr>
        <p:txBody>
          <a:bodyPr lIns="0" tIns="0" rIns="0" bIns="0" rtlCol="0" anchor="t">
            <a:spAutoFit/>
          </a:bodyPr>
          <a:lstStyle/>
          <a:p>
            <a:pPr algn="ctr">
              <a:lnSpc>
                <a:spcPts val="3080"/>
              </a:lnSpc>
              <a:spcBef>
                <a:spcPct val="0"/>
              </a:spcBef>
            </a:pPr>
            <a:r>
              <a:rPr lang="en-US" sz="2200" b="1">
                <a:solidFill>
                  <a:srgbClr val="01072A"/>
                </a:solidFill>
                <a:latin typeface="Open Sans Bold"/>
                <a:ea typeface="Open Sans Bold"/>
                <a:cs typeface="Open Sans Bold"/>
                <a:sym typeface="Open Sans Bold"/>
              </a:rPr>
              <a:t>02</a:t>
            </a:r>
            <a:endParaRPr lang="en-US" sz="2200" b="1">
              <a:solidFill>
                <a:srgbClr val="01072A"/>
              </a:solidFill>
              <a:latin typeface="Open Sans Bold"/>
              <a:ea typeface="Open Sans Bold"/>
              <a:cs typeface="Open Sans Bold"/>
              <a:sym typeface="Open Sans Bold"/>
            </a:endParaRPr>
          </a:p>
        </p:txBody>
      </p:sp>
      <p:sp>
        <p:nvSpPr>
          <p:cNvPr id="35" name="TextBox 35"/>
          <p:cNvSpPr txBox="1"/>
          <p:nvPr/>
        </p:nvSpPr>
        <p:spPr>
          <a:xfrm>
            <a:off x="2486924" y="4595965"/>
            <a:ext cx="2641834" cy="1447392"/>
          </a:xfrm>
          <a:prstGeom prst="rect">
            <a:avLst/>
          </a:prstGeom>
        </p:spPr>
        <p:txBody>
          <a:bodyPr lIns="0" tIns="0" rIns="0" bIns="0" rtlCol="0" anchor="t">
            <a:spAutoFit/>
          </a:bodyPr>
          <a:lstStyle/>
          <a:p>
            <a:pPr algn="l">
              <a:lnSpc>
                <a:spcPts val="5800"/>
              </a:lnSpc>
            </a:pPr>
            <a:r>
              <a:rPr lang="en-US" sz="414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Giới thiệu </a:t>
            </a:r>
            <a:endParaRPr lang="en-US" sz="414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a:p>
            <a:pPr algn="l">
              <a:lnSpc>
                <a:spcPts val="5800"/>
              </a:lnSpc>
            </a:pPr>
            <a:r>
              <a:rPr lang="en-US" sz="414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đề tài</a:t>
            </a:r>
            <a:endParaRPr lang="en-US" sz="414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36" name="TextBox 36"/>
          <p:cNvSpPr txBox="1"/>
          <p:nvPr/>
        </p:nvSpPr>
        <p:spPr>
          <a:xfrm>
            <a:off x="5047631" y="7731034"/>
            <a:ext cx="2953697" cy="1447392"/>
          </a:xfrm>
          <a:prstGeom prst="rect">
            <a:avLst/>
          </a:prstGeom>
        </p:spPr>
        <p:txBody>
          <a:bodyPr lIns="0" tIns="0" rIns="0" bIns="0" rtlCol="0" anchor="t">
            <a:spAutoFit/>
          </a:bodyPr>
          <a:lstStyle/>
          <a:p>
            <a:pPr algn="l">
              <a:lnSpc>
                <a:spcPts val="5800"/>
              </a:lnSpc>
            </a:pPr>
            <a:r>
              <a:rPr lang="en-US" sz="414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Mô hình </a:t>
            </a:r>
            <a:endParaRPr lang="en-US" sz="414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a:p>
            <a:pPr algn="l">
              <a:lnSpc>
                <a:spcPts val="5800"/>
              </a:lnSpc>
            </a:pPr>
            <a:r>
              <a:rPr lang="en-US" sz="414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nghiên cứu</a:t>
            </a:r>
            <a:endParaRPr lang="en-US" sz="414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37" name="TextBox 37"/>
          <p:cNvSpPr txBox="1"/>
          <p:nvPr/>
        </p:nvSpPr>
        <p:spPr>
          <a:xfrm>
            <a:off x="8095010" y="4669349"/>
            <a:ext cx="3666990" cy="1437948"/>
          </a:xfrm>
          <a:prstGeom prst="rect">
            <a:avLst/>
          </a:prstGeom>
        </p:spPr>
        <p:txBody>
          <a:bodyPr lIns="0" tIns="0" rIns="0" bIns="0" rtlCol="0" anchor="t">
            <a:spAutoFit/>
          </a:bodyPr>
          <a:lstStyle/>
          <a:p>
            <a:pPr algn="l">
              <a:lnSpc>
                <a:spcPts val="5795"/>
              </a:lnSpc>
            </a:pPr>
            <a:r>
              <a:rPr lang="en-US" sz="41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Phương pháp </a:t>
            </a:r>
            <a:endParaRPr lang="en-US" sz="41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a:p>
            <a:pPr algn="l">
              <a:lnSpc>
                <a:spcPts val="5795"/>
              </a:lnSpc>
            </a:pPr>
            <a:r>
              <a:rPr lang="en-US" sz="41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tiếp cận</a:t>
            </a:r>
            <a:endParaRPr lang="en-US" sz="41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38" name="TextBox 38"/>
          <p:cNvSpPr txBox="1"/>
          <p:nvPr/>
        </p:nvSpPr>
        <p:spPr>
          <a:xfrm>
            <a:off x="12859166" y="7608993"/>
            <a:ext cx="2459723" cy="1437948"/>
          </a:xfrm>
          <a:prstGeom prst="rect">
            <a:avLst/>
          </a:prstGeom>
        </p:spPr>
        <p:txBody>
          <a:bodyPr lIns="0" tIns="0" rIns="0" bIns="0" rtlCol="0" anchor="t">
            <a:spAutoFit/>
          </a:bodyPr>
          <a:lstStyle/>
          <a:p>
            <a:pPr algn="just">
              <a:lnSpc>
                <a:spcPts val="5795"/>
              </a:lnSpc>
            </a:pPr>
            <a:r>
              <a:rPr lang="en-US" sz="41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Kết quả</a:t>
            </a:r>
            <a:endParaRPr lang="en-US" sz="41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a:p>
            <a:pPr algn="just">
              <a:lnSpc>
                <a:spcPts val="5795"/>
              </a:lnSpc>
            </a:pPr>
            <a:r>
              <a:rPr lang="en-US" sz="41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Đạt được</a:t>
            </a:r>
            <a:endParaRPr lang="en-US" sz="41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grpSp>
        <p:nvGrpSpPr>
          <p:cNvPr id="39" name="Group 39"/>
          <p:cNvGrpSpPr/>
          <p:nvPr/>
        </p:nvGrpSpPr>
        <p:grpSpPr>
          <a:xfrm rot="0">
            <a:off x="11616379" y="7685193"/>
            <a:ext cx="597723" cy="59772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42" name="TextBox 42"/>
          <p:cNvSpPr txBox="1"/>
          <p:nvPr/>
        </p:nvSpPr>
        <p:spPr>
          <a:xfrm>
            <a:off x="11744892" y="7778659"/>
            <a:ext cx="340698" cy="372745"/>
          </a:xfrm>
          <a:prstGeom prst="rect">
            <a:avLst/>
          </a:prstGeom>
        </p:spPr>
        <p:txBody>
          <a:bodyPr lIns="0" tIns="0" rIns="0" bIns="0" rtlCol="0" anchor="t">
            <a:spAutoFit/>
          </a:bodyPr>
          <a:lstStyle/>
          <a:p>
            <a:pPr algn="ctr">
              <a:lnSpc>
                <a:spcPts val="3080"/>
              </a:lnSpc>
              <a:spcBef>
                <a:spcPct val="0"/>
              </a:spcBef>
            </a:pPr>
            <a:r>
              <a:rPr lang="en-US" sz="2200" b="1">
                <a:solidFill>
                  <a:srgbClr val="01072A"/>
                </a:solidFill>
                <a:latin typeface="Open Sans Bold"/>
                <a:ea typeface="Open Sans Bold"/>
                <a:cs typeface="Open Sans Bold"/>
                <a:sym typeface="Open Sans Bold"/>
              </a:rPr>
              <a:t>04</a:t>
            </a:r>
            <a:endParaRPr lang="en-US" sz="2200" b="1">
              <a:solidFill>
                <a:srgbClr val="01072A"/>
              </a:solidFill>
              <a:latin typeface="Open Sans Bold"/>
              <a:ea typeface="Open Sans Bold"/>
              <a:cs typeface="Open Sans Bold"/>
              <a:sym typeface="Open Sans Bold"/>
            </a:endParaRPr>
          </a:p>
        </p:txBody>
      </p:sp>
      <p:sp>
        <p:nvSpPr>
          <p:cNvPr id="43" name="TextBox 43"/>
          <p:cNvSpPr txBox="1"/>
          <p:nvPr/>
        </p:nvSpPr>
        <p:spPr>
          <a:xfrm>
            <a:off x="14114115" y="4721927"/>
            <a:ext cx="2037457" cy="704496"/>
          </a:xfrm>
          <a:prstGeom prst="rect">
            <a:avLst/>
          </a:prstGeom>
        </p:spPr>
        <p:txBody>
          <a:bodyPr lIns="0" tIns="0" rIns="0" bIns="0" rtlCol="0" anchor="t">
            <a:spAutoFit/>
          </a:bodyPr>
          <a:lstStyle/>
          <a:p>
            <a:pPr algn="ctr">
              <a:lnSpc>
                <a:spcPts val="5795"/>
              </a:lnSpc>
            </a:pPr>
            <a:r>
              <a:rPr lang="en-US" sz="41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Kết luận</a:t>
            </a:r>
            <a:endParaRPr lang="en-US" sz="41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44" name="AutoShape 44"/>
          <p:cNvSpPr/>
          <p:nvPr/>
        </p:nvSpPr>
        <p:spPr>
          <a:xfrm>
            <a:off x="11616379" y="6883325"/>
            <a:ext cx="4351356" cy="0"/>
          </a:xfrm>
          <a:prstGeom prst="line">
            <a:avLst/>
          </a:prstGeom>
          <a:ln w="38100" cap="flat">
            <a:solidFill>
              <a:srgbClr val="FFFFFF"/>
            </a:solidFill>
            <a:prstDash val="solid"/>
            <a:headEnd type="none" w="sm" len="sm"/>
            <a:tailEnd type="none" w="sm" len="sm"/>
          </a:ln>
        </p:spPr>
      </p:sp>
      <p:sp>
        <p:nvSpPr>
          <p:cNvPr id="45" name="AutoShape 45"/>
          <p:cNvSpPr/>
          <p:nvPr/>
        </p:nvSpPr>
        <p:spPr>
          <a:xfrm>
            <a:off x="3908468" y="6864275"/>
            <a:ext cx="4351356" cy="0"/>
          </a:xfrm>
          <a:prstGeom prst="line">
            <a:avLst/>
          </a:prstGeom>
          <a:ln w="38100" cap="flat">
            <a:solidFill>
              <a:srgbClr val="FFFFFF"/>
            </a:solidFill>
            <a:prstDash val="solid"/>
            <a:headEnd type="none" w="sm" len="sm"/>
            <a:tailEnd type="none" w="sm" len="sm"/>
          </a:ln>
        </p:spPr>
      </p:sp>
      <p:sp>
        <p:nvSpPr>
          <p:cNvPr id="46" name="Freeform 46"/>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1"/>
            <a:stretch>
              <a:fillRect/>
            </a:stretch>
          </a:blipFill>
        </p:spPr>
      </p:sp>
      <p:sp>
        <p:nvSpPr>
          <p:cNvPr id="47" name="TextBox 47"/>
          <p:cNvSpPr txBox="1"/>
          <p:nvPr/>
        </p:nvSpPr>
        <p:spPr>
          <a:xfrm>
            <a:off x="1858768" y="323347"/>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9" name="TextBox 9"/>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10" name="TextBox 10"/>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11" name="TextBox 11"/>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12" name="Freeform 12"/>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1"/>
            <a:stretch>
              <a:fillRect/>
            </a:stretch>
          </a:blipFill>
        </p:spPr>
      </p:sp>
      <p:grpSp>
        <p:nvGrpSpPr>
          <p:cNvPr id="13" name="Group 13"/>
          <p:cNvGrpSpPr/>
          <p:nvPr/>
        </p:nvGrpSpPr>
        <p:grpSpPr>
          <a:xfrm rot="0">
            <a:off x="6489909" y="2650908"/>
            <a:ext cx="5408621" cy="54086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AC4FF"/>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16" name="TextBox 16"/>
          <p:cNvSpPr txBox="1"/>
          <p:nvPr/>
        </p:nvSpPr>
        <p:spPr>
          <a:xfrm>
            <a:off x="6936813" y="3503755"/>
            <a:ext cx="4514813" cy="2037597"/>
          </a:xfrm>
          <a:prstGeom prst="rect">
            <a:avLst/>
          </a:prstGeom>
        </p:spPr>
        <p:txBody>
          <a:bodyPr lIns="0" tIns="0" rIns="0" bIns="0" rtlCol="0" anchor="t">
            <a:spAutoFit/>
          </a:bodyPr>
          <a:lstStyle/>
          <a:p>
            <a:pPr algn="ctr">
              <a:lnSpc>
                <a:spcPts val="15245"/>
              </a:lnSpc>
            </a:pPr>
            <a:r>
              <a:rPr lang="en-US" sz="15245" b="1">
                <a:solidFill>
                  <a:srgbClr val="FF0099"/>
                </a:solidFill>
                <a:latin typeface="Big Shoulders Display Bold"/>
                <a:ea typeface="Big Shoulders Display Bold"/>
                <a:cs typeface="Big Shoulders Display Bold"/>
                <a:sym typeface="Big Shoulders Display Bold"/>
              </a:rPr>
              <a:t>04</a:t>
            </a:r>
            <a:endParaRPr lang="en-US" sz="15245" b="1">
              <a:solidFill>
                <a:srgbClr val="FF0099"/>
              </a:solidFill>
              <a:latin typeface="Big Shoulders Display Bold"/>
              <a:ea typeface="Big Shoulders Display Bold"/>
              <a:cs typeface="Big Shoulders Display Bold"/>
              <a:sym typeface="Big Shoulders Display Bold"/>
            </a:endParaRPr>
          </a:p>
        </p:txBody>
      </p:sp>
      <p:sp>
        <p:nvSpPr>
          <p:cNvPr id="17" name="TextBox 17"/>
          <p:cNvSpPr txBox="1"/>
          <p:nvPr/>
        </p:nvSpPr>
        <p:spPr>
          <a:xfrm>
            <a:off x="1566355" y="5136143"/>
            <a:ext cx="15155291" cy="1973767"/>
          </a:xfrm>
          <a:prstGeom prst="rect">
            <a:avLst/>
          </a:prstGeom>
        </p:spPr>
        <p:txBody>
          <a:bodyPr lIns="0" tIns="0" rIns="0" bIns="0" rtlCol="0" anchor="t">
            <a:spAutoFit/>
          </a:bodyPr>
          <a:lstStyle/>
          <a:p>
            <a:pPr algn="ctr">
              <a:lnSpc>
                <a:spcPts val="16160"/>
              </a:lnSpc>
            </a:pPr>
            <a:r>
              <a:rPr lang="en-US" sz="115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KẾT LUẬN</a:t>
            </a:r>
            <a:endParaRPr lang="en-US" sz="115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18" name="TextBox 18"/>
          <p:cNvSpPr txBox="1"/>
          <p:nvPr/>
        </p:nvSpPr>
        <p:spPr>
          <a:xfrm>
            <a:off x="1882460" y="323347"/>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18784" y="237934"/>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1"/>
            <a:stretch>
              <a:fillRect/>
            </a:stretch>
          </a:blipFill>
        </p:spPr>
      </p:sp>
      <p:grpSp>
        <p:nvGrpSpPr>
          <p:cNvPr id="3" name="Group 3"/>
          <p:cNvGrpSpPr/>
          <p:nvPr/>
        </p:nvGrpSpPr>
        <p:grpSpPr>
          <a:xfrm rot="0">
            <a:off x="17293116" y="558575"/>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17293116" y="650678"/>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a:off x="236534" y="1998770"/>
            <a:ext cx="1286687" cy="956827"/>
          </a:xfrm>
          <a:custGeom>
            <a:avLst/>
            <a:gdLst/>
            <a:ahLst/>
            <a:cxnLst/>
            <a:rect l="l" t="t" r="r" b="b"/>
            <a:pathLst>
              <a:path w="1286687" h="956827">
                <a:moveTo>
                  <a:pt x="0" y="0"/>
                </a:moveTo>
                <a:lnTo>
                  <a:pt x="1286687" y="0"/>
                </a:lnTo>
                <a:lnTo>
                  <a:pt x="1286687" y="956827"/>
                </a:lnTo>
                <a:lnTo>
                  <a:pt x="0" y="9568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AutoShape 10"/>
          <p:cNvSpPr/>
          <p:nvPr/>
        </p:nvSpPr>
        <p:spPr>
          <a:xfrm flipV="1">
            <a:off x="13533483" y="1787576"/>
            <a:ext cx="407418" cy="769510"/>
          </a:xfrm>
          <a:prstGeom prst="line">
            <a:avLst/>
          </a:prstGeom>
          <a:ln w="114300" cap="flat">
            <a:solidFill>
              <a:srgbClr val="FFFFFF"/>
            </a:solidFill>
            <a:prstDash val="solid"/>
            <a:headEnd type="none" w="sm" len="sm"/>
            <a:tailEnd type="arrow" w="med" len="sm"/>
          </a:ln>
        </p:spPr>
      </p:sp>
      <p:sp>
        <p:nvSpPr>
          <p:cNvPr id="11" name="AutoShape 11"/>
          <p:cNvSpPr/>
          <p:nvPr/>
        </p:nvSpPr>
        <p:spPr>
          <a:xfrm>
            <a:off x="13171649" y="2392843"/>
            <a:ext cx="406118" cy="129479"/>
          </a:xfrm>
          <a:prstGeom prst="line">
            <a:avLst/>
          </a:prstGeom>
          <a:ln w="114300" cap="flat">
            <a:solidFill>
              <a:srgbClr val="FFFFFF"/>
            </a:solidFill>
            <a:prstDash val="solid"/>
            <a:headEnd type="none" w="sm" len="sm"/>
            <a:tailEnd type="none" w="sm" len="sm"/>
          </a:ln>
        </p:spPr>
      </p:sp>
      <p:sp>
        <p:nvSpPr>
          <p:cNvPr id="12" name="AutoShape 12"/>
          <p:cNvSpPr/>
          <p:nvPr/>
        </p:nvSpPr>
        <p:spPr>
          <a:xfrm flipH="1">
            <a:off x="12773829" y="2340055"/>
            <a:ext cx="445999" cy="692234"/>
          </a:xfrm>
          <a:prstGeom prst="line">
            <a:avLst/>
          </a:prstGeom>
          <a:ln w="114300" cap="flat">
            <a:solidFill>
              <a:srgbClr val="FFFFFF"/>
            </a:solidFill>
            <a:prstDash val="solid"/>
            <a:headEnd type="none" w="sm" len="sm"/>
            <a:tailEnd type="none" w="sm" len="sm"/>
          </a:ln>
        </p:spPr>
      </p:sp>
      <p:sp>
        <p:nvSpPr>
          <p:cNvPr id="13" name="Freeform 13"/>
          <p:cNvSpPr/>
          <p:nvPr/>
        </p:nvSpPr>
        <p:spPr>
          <a:xfrm>
            <a:off x="6453503" y="1891023"/>
            <a:ext cx="1342003" cy="1342003"/>
          </a:xfrm>
          <a:custGeom>
            <a:avLst/>
            <a:gdLst/>
            <a:ahLst/>
            <a:cxnLst/>
            <a:rect l="l" t="t" r="r" b="b"/>
            <a:pathLst>
              <a:path w="1342003" h="1342003">
                <a:moveTo>
                  <a:pt x="0" y="0"/>
                </a:moveTo>
                <a:lnTo>
                  <a:pt x="1342003" y="0"/>
                </a:lnTo>
                <a:lnTo>
                  <a:pt x="1342003" y="1342003"/>
                </a:lnTo>
                <a:lnTo>
                  <a:pt x="0" y="1342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523221" y="2029221"/>
            <a:ext cx="3175142" cy="960831"/>
          </a:xfrm>
          <a:prstGeom prst="rect">
            <a:avLst/>
          </a:prstGeom>
        </p:spPr>
        <p:txBody>
          <a:bodyPr lIns="0" tIns="0" rIns="0" bIns="0" rtlCol="0" anchor="t">
            <a:spAutoFit/>
          </a:bodyPr>
          <a:lstStyle/>
          <a:p>
            <a:pPr algn="l">
              <a:lnSpc>
                <a:spcPts val="7940"/>
              </a:lnSpc>
              <a:spcBef>
                <a:spcPct val="0"/>
              </a:spcBef>
            </a:pPr>
            <a:r>
              <a:rPr lang="en-US" sz="56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Kết quả</a:t>
            </a:r>
            <a:endParaRPr lang="en-US" sz="56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15" name="TextBox 15"/>
          <p:cNvSpPr txBox="1"/>
          <p:nvPr/>
        </p:nvSpPr>
        <p:spPr>
          <a:xfrm>
            <a:off x="8254876" y="2029221"/>
            <a:ext cx="3175142" cy="960831"/>
          </a:xfrm>
          <a:prstGeom prst="rect">
            <a:avLst/>
          </a:prstGeom>
        </p:spPr>
        <p:txBody>
          <a:bodyPr lIns="0" tIns="0" rIns="0" bIns="0" rtlCol="0" anchor="t">
            <a:spAutoFit/>
          </a:bodyPr>
          <a:lstStyle/>
          <a:p>
            <a:pPr algn="l">
              <a:lnSpc>
                <a:spcPts val="7940"/>
              </a:lnSpc>
              <a:spcBef>
                <a:spcPct val="0"/>
              </a:spcBef>
            </a:pPr>
            <a:r>
              <a:rPr lang="en-US" sz="56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Hạn chế</a:t>
            </a:r>
            <a:endParaRPr lang="en-US" sz="56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16" name="TextBox 16"/>
          <p:cNvSpPr txBox="1"/>
          <p:nvPr/>
        </p:nvSpPr>
        <p:spPr>
          <a:xfrm>
            <a:off x="14545061" y="1489456"/>
            <a:ext cx="3424382" cy="1960956"/>
          </a:xfrm>
          <a:prstGeom prst="rect">
            <a:avLst/>
          </a:prstGeom>
        </p:spPr>
        <p:txBody>
          <a:bodyPr lIns="0" tIns="0" rIns="0" bIns="0" rtlCol="0" anchor="t">
            <a:spAutoFit/>
          </a:bodyPr>
          <a:lstStyle/>
          <a:p>
            <a:pPr algn="l">
              <a:lnSpc>
                <a:spcPts val="7940"/>
              </a:lnSpc>
              <a:spcBef>
                <a:spcPct val="0"/>
              </a:spcBef>
            </a:pPr>
            <a:r>
              <a:rPr lang="en-US" sz="56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Hướng phát triển</a:t>
            </a:r>
            <a:endParaRPr lang="en-US" sz="56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17" name="TextBox 17"/>
          <p:cNvSpPr txBox="1"/>
          <p:nvPr/>
        </p:nvSpPr>
        <p:spPr>
          <a:xfrm>
            <a:off x="1028700" y="4032185"/>
            <a:ext cx="4558868" cy="5016565"/>
          </a:xfrm>
          <a:prstGeom prst="rect">
            <a:avLst/>
          </a:prstGeom>
        </p:spPr>
        <p:txBody>
          <a:bodyPr lIns="0" tIns="0" rIns="0" bIns="0" rtlCol="0" anchor="t">
            <a:spAutoFit/>
          </a:bodyPr>
          <a:lstStyle/>
          <a:p>
            <a:pPr marL="512445" lvl="1" indent="-255905" algn="l">
              <a:lnSpc>
                <a:spcPts val="3320"/>
              </a:lnSpc>
              <a:buFont typeface="Arial" panose="020B0604020202020204"/>
              <a:buChar char="•"/>
            </a:pPr>
            <a:r>
              <a:rPr lang="en-US" sz="2370">
                <a:solidFill>
                  <a:srgbClr val="FFFFFF"/>
                </a:solidFill>
                <a:latin typeface="Open Sans"/>
                <a:ea typeface="Open Sans"/>
                <a:cs typeface="Open Sans"/>
                <a:sym typeface="Open Sans"/>
              </a:rPr>
              <a:t>Nắm chắc các bước cơ bản tiền xử lý dữ liệu ảnh, cách chuẩn bị dữ liệu để đưa vào mô hình</a:t>
            </a:r>
            <a:endParaRPr lang="en-US" sz="2370">
              <a:solidFill>
                <a:srgbClr val="FFFFFF"/>
              </a:solidFill>
              <a:latin typeface="Open Sans"/>
              <a:ea typeface="Open Sans"/>
              <a:cs typeface="Open Sans"/>
              <a:sym typeface="Open Sans"/>
            </a:endParaRPr>
          </a:p>
          <a:p>
            <a:pPr marL="512445" lvl="1" indent="-255905" algn="l">
              <a:lnSpc>
                <a:spcPts val="3320"/>
              </a:lnSpc>
              <a:buFont typeface="Arial" panose="020B0604020202020204"/>
              <a:buChar char="•"/>
            </a:pPr>
            <a:r>
              <a:rPr lang="en-US" sz="2370">
                <a:solidFill>
                  <a:srgbClr val="FFFFFF"/>
                </a:solidFill>
                <a:latin typeface="Open Sans"/>
                <a:ea typeface="Open Sans"/>
                <a:cs typeface="Open Sans"/>
                <a:sym typeface="Open Sans"/>
              </a:rPr>
              <a:t>Hiểu được cơ chế hoạt động của mô hình YOLO, cách train mô hình và phương pháp đánh giá mô hình cơ bản cũng như cách test dữ liệu thực tế.</a:t>
            </a:r>
            <a:endParaRPr lang="en-US" sz="2370">
              <a:solidFill>
                <a:srgbClr val="FFFFFF"/>
              </a:solidFill>
              <a:latin typeface="Open Sans"/>
              <a:ea typeface="Open Sans"/>
              <a:cs typeface="Open Sans"/>
              <a:sym typeface="Open Sans"/>
            </a:endParaRPr>
          </a:p>
          <a:p>
            <a:pPr marL="512445" lvl="1" indent="-255905" algn="l">
              <a:lnSpc>
                <a:spcPts val="3320"/>
              </a:lnSpc>
              <a:buFont typeface="Arial" panose="020B0604020202020204"/>
              <a:buChar char="•"/>
            </a:pPr>
            <a:r>
              <a:rPr lang="en-US" sz="2370">
                <a:solidFill>
                  <a:srgbClr val="FFFFFF"/>
                </a:solidFill>
                <a:latin typeface="Open Sans"/>
                <a:ea typeface="Open Sans"/>
                <a:cs typeface="Open Sans"/>
                <a:sym typeface="Open Sans"/>
              </a:rPr>
              <a:t>Áp dụng mô hình vào thực tế thông qua thiết bị di động</a:t>
            </a:r>
            <a:endParaRPr lang="en-US" sz="2370">
              <a:solidFill>
                <a:srgbClr val="FFFFFF"/>
              </a:solidFill>
              <a:latin typeface="Open Sans"/>
              <a:ea typeface="Open Sans"/>
              <a:cs typeface="Open Sans"/>
              <a:sym typeface="Open Sans"/>
            </a:endParaRPr>
          </a:p>
        </p:txBody>
      </p:sp>
      <p:sp>
        <p:nvSpPr>
          <p:cNvPr id="18" name="TextBox 18"/>
          <p:cNvSpPr txBox="1"/>
          <p:nvPr/>
        </p:nvSpPr>
        <p:spPr>
          <a:xfrm>
            <a:off x="7760649" y="4032185"/>
            <a:ext cx="4542761" cy="2921065"/>
          </a:xfrm>
          <a:prstGeom prst="rect">
            <a:avLst/>
          </a:prstGeom>
        </p:spPr>
        <p:txBody>
          <a:bodyPr lIns="0" tIns="0" rIns="0" bIns="0" rtlCol="0" anchor="t">
            <a:spAutoFit/>
          </a:bodyPr>
          <a:lstStyle/>
          <a:p>
            <a:pPr marL="512445" lvl="1" indent="-255905" algn="l">
              <a:lnSpc>
                <a:spcPts val="3320"/>
              </a:lnSpc>
              <a:buFont typeface="Arial" panose="020B0604020202020204"/>
              <a:buChar char="•"/>
            </a:pPr>
            <a:r>
              <a:rPr lang="en-US" sz="2370">
                <a:solidFill>
                  <a:srgbClr val="FFFFFF"/>
                </a:solidFill>
                <a:latin typeface="Open Sans"/>
                <a:ea typeface="Open Sans"/>
                <a:cs typeface="Open Sans"/>
                <a:sym typeface="Open Sans"/>
              </a:rPr>
              <a:t>Dữ liệu còn hạn chế, thiếu sự đa dạng về ngữ cảnh.</a:t>
            </a:r>
            <a:endParaRPr lang="en-US" sz="2370">
              <a:solidFill>
                <a:srgbClr val="FFFFFF"/>
              </a:solidFill>
              <a:latin typeface="Open Sans"/>
              <a:ea typeface="Open Sans"/>
              <a:cs typeface="Open Sans"/>
              <a:sym typeface="Open Sans"/>
            </a:endParaRPr>
          </a:p>
          <a:p>
            <a:pPr marL="512445" lvl="1" indent="-255905" algn="l">
              <a:lnSpc>
                <a:spcPts val="3320"/>
              </a:lnSpc>
              <a:buFont typeface="Arial" panose="020B0604020202020204"/>
              <a:buChar char="•"/>
            </a:pPr>
            <a:r>
              <a:rPr lang="en-US" sz="2370">
                <a:solidFill>
                  <a:srgbClr val="FFFFFF"/>
                </a:solidFill>
                <a:latin typeface="Open Sans"/>
                <a:ea typeface="Open Sans"/>
                <a:cs typeface="Open Sans"/>
                <a:sym typeface="Open Sans"/>
              </a:rPr>
              <a:t>Mô hình chưa thật sự tốt nhất, cần phải nâng cấp về độ chính xác và tốc độ</a:t>
            </a:r>
            <a:endParaRPr lang="en-US" sz="2370">
              <a:solidFill>
                <a:srgbClr val="FFFFFF"/>
              </a:solidFill>
              <a:latin typeface="Open Sans"/>
              <a:ea typeface="Open Sans"/>
              <a:cs typeface="Open Sans"/>
              <a:sym typeface="Open Sans"/>
            </a:endParaRPr>
          </a:p>
          <a:p>
            <a:pPr marL="512445" lvl="1" indent="-255905" algn="l">
              <a:lnSpc>
                <a:spcPts val="3320"/>
              </a:lnSpc>
              <a:buFont typeface="Arial" panose="020B0604020202020204"/>
              <a:buChar char="•"/>
            </a:pPr>
            <a:r>
              <a:rPr lang="en-US" sz="2370">
                <a:solidFill>
                  <a:srgbClr val="FFFFFF"/>
                </a:solidFill>
                <a:latin typeface="Open Sans"/>
                <a:ea typeface="Open Sans"/>
                <a:cs typeface="Open Sans"/>
                <a:sym typeface="Open Sans"/>
              </a:rPr>
              <a:t>App Android chưa tốt về mặt tối ưu hiệu suất</a:t>
            </a:r>
            <a:endParaRPr lang="en-US" sz="2370">
              <a:solidFill>
                <a:srgbClr val="FFFFFF"/>
              </a:solidFill>
              <a:latin typeface="Open Sans"/>
              <a:ea typeface="Open Sans"/>
              <a:cs typeface="Open Sans"/>
              <a:sym typeface="Open Sans"/>
            </a:endParaRPr>
          </a:p>
        </p:txBody>
      </p:sp>
      <p:sp>
        <p:nvSpPr>
          <p:cNvPr id="19" name="TextBox 19"/>
          <p:cNvSpPr txBox="1"/>
          <p:nvPr/>
        </p:nvSpPr>
        <p:spPr>
          <a:xfrm>
            <a:off x="13922321" y="4032185"/>
            <a:ext cx="4192512" cy="4597465"/>
          </a:xfrm>
          <a:prstGeom prst="rect">
            <a:avLst/>
          </a:prstGeom>
        </p:spPr>
        <p:txBody>
          <a:bodyPr lIns="0" tIns="0" rIns="0" bIns="0" rtlCol="0" anchor="t">
            <a:spAutoFit/>
          </a:bodyPr>
          <a:lstStyle/>
          <a:p>
            <a:pPr marL="512445" lvl="1" indent="-255905" algn="l">
              <a:lnSpc>
                <a:spcPts val="3320"/>
              </a:lnSpc>
              <a:buFont typeface="Arial" panose="020B0604020202020204"/>
              <a:buChar char="•"/>
            </a:pPr>
            <a:r>
              <a:rPr lang="en-US" sz="2370">
                <a:solidFill>
                  <a:srgbClr val="FFFFFF"/>
                </a:solidFill>
                <a:latin typeface="Open Sans"/>
                <a:ea typeface="Open Sans"/>
                <a:cs typeface="Open Sans"/>
                <a:sym typeface="Open Sans"/>
              </a:rPr>
              <a:t>Làm giàu dữ liệu train bằng cách tăng cường thu thập và xử lý</a:t>
            </a:r>
            <a:endParaRPr lang="en-US" sz="2370">
              <a:solidFill>
                <a:srgbClr val="FFFFFF"/>
              </a:solidFill>
              <a:latin typeface="Open Sans"/>
              <a:ea typeface="Open Sans"/>
              <a:cs typeface="Open Sans"/>
              <a:sym typeface="Open Sans"/>
            </a:endParaRPr>
          </a:p>
          <a:p>
            <a:pPr marL="512445" lvl="1" indent="-255905" algn="l">
              <a:lnSpc>
                <a:spcPts val="3320"/>
              </a:lnSpc>
              <a:buFont typeface="Arial" panose="020B0604020202020204"/>
              <a:buChar char="•"/>
            </a:pPr>
            <a:r>
              <a:rPr lang="en-US" sz="2370">
                <a:solidFill>
                  <a:srgbClr val="FFFFFF"/>
                </a:solidFill>
                <a:latin typeface="Open Sans"/>
                <a:ea typeface="Open Sans"/>
                <a:cs typeface="Open Sans"/>
                <a:sym typeface="Open Sans"/>
              </a:rPr>
              <a:t>Tăng kích thước mô hình, đầu tư thêm thời gian train để cải thiện độ chính xác</a:t>
            </a:r>
            <a:endParaRPr lang="en-US" sz="2370">
              <a:solidFill>
                <a:srgbClr val="FFFFFF"/>
              </a:solidFill>
              <a:latin typeface="Open Sans"/>
              <a:ea typeface="Open Sans"/>
              <a:cs typeface="Open Sans"/>
              <a:sym typeface="Open Sans"/>
            </a:endParaRPr>
          </a:p>
          <a:p>
            <a:pPr marL="512445" lvl="1" indent="-255905" algn="l">
              <a:lnSpc>
                <a:spcPts val="3320"/>
              </a:lnSpc>
              <a:buFont typeface="Arial" panose="020B0604020202020204"/>
              <a:buChar char="•"/>
            </a:pPr>
            <a:r>
              <a:rPr lang="en-US" sz="2370">
                <a:solidFill>
                  <a:srgbClr val="FFFFFF"/>
                </a:solidFill>
                <a:latin typeface="Open Sans"/>
                <a:ea typeface="Open Sans"/>
                <a:cs typeface="Open Sans"/>
                <a:sym typeface="Open Sans"/>
              </a:rPr>
              <a:t>Nâng cấp app Android, thay đổi giao diện thân thiện, tích hợp mô hình tflite tối ưu hơn.</a:t>
            </a:r>
            <a:endParaRPr lang="en-US" sz="2370">
              <a:solidFill>
                <a:srgbClr val="FFFFFF"/>
              </a:solidFill>
              <a:latin typeface="Open Sans"/>
              <a:ea typeface="Open Sans"/>
              <a:cs typeface="Open Sans"/>
              <a:sym typeface="Open Sans"/>
            </a:endParaRPr>
          </a:p>
        </p:txBody>
      </p:sp>
      <p:sp>
        <p:nvSpPr>
          <p:cNvPr id="20" name="TextBox 20"/>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21" name="TextBox 21"/>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22" name="TextBox 22"/>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23" name="TextBox 23"/>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24" name="TextBox 24"/>
          <p:cNvSpPr txBox="1"/>
          <p:nvPr/>
        </p:nvSpPr>
        <p:spPr>
          <a:xfrm>
            <a:off x="1716299" y="552450"/>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8741340" y="5864859"/>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65225" y="0"/>
                  </a:moveTo>
                  <a:lnTo>
                    <a:pt x="747575" y="0"/>
                  </a:lnTo>
                  <a:cubicBezTo>
                    <a:pt x="783598" y="0"/>
                    <a:pt x="812800" y="29202"/>
                    <a:pt x="812800" y="65225"/>
                  </a:cubicBezTo>
                  <a:lnTo>
                    <a:pt x="812800" y="747575"/>
                  </a:lnTo>
                  <a:cubicBezTo>
                    <a:pt x="812800" y="783598"/>
                    <a:pt x="783598" y="812800"/>
                    <a:pt x="747575" y="812800"/>
                  </a:cubicBezTo>
                  <a:lnTo>
                    <a:pt x="65225" y="812800"/>
                  </a:lnTo>
                  <a:cubicBezTo>
                    <a:pt x="29202" y="812800"/>
                    <a:pt x="0" y="783598"/>
                    <a:pt x="0" y="747575"/>
                  </a:cubicBezTo>
                  <a:lnTo>
                    <a:pt x="0" y="65225"/>
                  </a:lnTo>
                  <a:cubicBezTo>
                    <a:pt x="0" y="29202"/>
                    <a:pt x="29202" y="0"/>
                    <a:pt x="65225" y="0"/>
                  </a:cubicBezTo>
                  <a:close/>
                </a:path>
              </a:pathLst>
            </a:custGeom>
            <a:solidFill>
              <a:srgbClr val="7AC4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0">
            <a:off x="9144000" y="1684165"/>
            <a:ext cx="6918669" cy="6918669"/>
            <a:chOff x="0" y="0"/>
            <a:chExt cx="812800" cy="812800"/>
          </a:xfrm>
        </p:grpSpPr>
        <p:sp>
          <p:nvSpPr>
            <p:cNvPr id="12" name="Freeform 12"/>
            <p:cNvSpPr/>
            <p:nvPr/>
          </p:nvSpPr>
          <p:spPr>
            <a:xfrm>
              <a:off x="0" y="0"/>
              <a:ext cx="812800" cy="812800"/>
            </a:xfrm>
            <a:custGeom>
              <a:avLst/>
              <a:gdLst/>
              <a:ahLst/>
              <a:cxnLst/>
              <a:rect l="l" t="t" r="r" b="b"/>
              <a:pathLst>
                <a:path w="812800" h="812800">
                  <a:moveTo>
                    <a:pt x="25737" y="0"/>
                  </a:moveTo>
                  <a:lnTo>
                    <a:pt x="787063" y="0"/>
                  </a:lnTo>
                  <a:cubicBezTo>
                    <a:pt x="793889" y="0"/>
                    <a:pt x="800435" y="2712"/>
                    <a:pt x="805262" y="7538"/>
                  </a:cubicBezTo>
                  <a:cubicBezTo>
                    <a:pt x="810088" y="12365"/>
                    <a:pt x="812800" y="18911"/>
                    <a:pt x="812800" y="25737"/>
                  </a:cubicBezTo>
                  <a:lnTo>
                    <a:pt x="812800" y="787063"/>
                  </a:lnTo>
                  <a:cubicBezTo>
                    <a:pt x="812800" y="793889"/>
                    <a:pt x="810088" y="800435"/>
                    <a:pt x="805262" y="805262"/>
                  </a:cubicBezTo>
                  <a:cubicBezTo>
                    <a:pt x="800435" y="810088"/>
                    <a:pt x="793889" y="812800"/>
                    <a:pt x="787063" y="812800"/>
                  </a:cubicBezTo>
                  <a:lnTo>
                    <a:pt x="25737" y="812800"/>
                  </a:lnTo>
                  <a:cubicBezTo>
                    <a:pt x="18911" y="812800"/>
                    <a:pt x="12365" y="810088"/>
                    <a:pt x="7538" y="805262"/>
                  </a:cubicBezTo>
                  <a:cubicBezTo>
                    <a:pt x="2712" y="800435"/>
                    <a:pt x="0" y="793889"/>
                    <a:pt x="0" y="787063"/>
                  </a:cubicBezTo>
                  <a:lnTo>
                    <a:pt x="0" y="25737"/>
                  </a:lnTo>
                  <a:cubicBezTo>
                    <a:pt x="0" y="18911"/>
                    <a:pt x="2712" y="12365"/>
                    <a:pt x="7538" y="7538"/>
                  </a:cubicBezTo>
                  <a:cubicBezTo>
                    <a:pt x="12365" y="2712"/>
                    <a:pt x="18911" y="0"/>
                    <a:pt x="25737" y="0"/>
                  </a:cubicBezTo>
                  <a:close/>
                </a:path>
              </a:pathLst>
            </a:custGeom>
            <a:blipFill>
              <a:blip r:embed="rId1"/>
              <a:stretch>
                <a:fillRect r="-49812"/>
              </a:stretch>
            </a:blipFill>
          </p:spPr>
        </p:sp>
      </p:grpSp>
      <p:grpSp>
        <p:nvGrpSpPr>
          <p:cNvPr id="13" name="Group 13"/>
          <p:cNvGrpSpPr/>
          <p:nvPr/>
        </p:nvGrpSpPr>
        <p:grpSpPr>
          <a:xfrm rot="0">
            <a:off x="16253751" y="1684165"/>
            <a:ext cx="2273394" cy="6918669"/>
            <a:chOff x="0" y="0"/>
            <a:chExt cx="267077" cy="812800"/>
          </a:xfrm>
        </p:grpSpPr>
        <p:sp>
          <p:nvSpPr>
            <p:cNvPr id="14" name="Freeform 14"/>
            <p:cNvSpPr/>
            <p:nvPr/>
          </p:nvSpPr>
          <p:spPr>
            <a:xfrm>
              <a:off x="0" y="0"/>
              <a:ext cx="267077" cy="812800"/>
            </a:xfrm>
            <a:custGeom>
              <a:avLst/>
              <a:gdLst/>
              <a:ahLst/>
              <a:cxnLst/>
              <a:rect l="l" t="t" r="r" b="b"/>
              <a:pathLst>
                <a:path w="267077" h="812800">
                  <a:moveTo>
                    <a:pt x="78325" y="0"/>
                  </a:moveTo>
                  <a:lnTo>
                    <a:pt x="188751" y="0"/>
                  </a:lnTo>
                  <a:cubicBezTo>
                    <a:pt x="232009" y="0"/>
                    <a:pt x="267077" y="35067"/>
                    <a:pt x="267077" y="78325"/>
                  </a:cubicBezTo>
                  <a:lnTo>
                    <a:pt x="267077" y="734475"/>
                  </a:lnTo>
                  <a:cubicBezTo>
                    <a:pt x="267077" y="777733"/>
                    <a:pt x="232009" y="812800"/>
                    <a:pt x="188751" y="812800"/>
                  </a:cubicBezTo>
                  <a:lnTo>
                    <a:pt x="78325" y="812800"/>
                  </a:lnTo>
                  <a:cubicBezTo>
                    <a:pt x="35067" y="812800"/>
                    <a:pt x="0" y="777733"/>
                    <a:pt x="0" y="734475"/>
                  </a:cubicBezTo>
                  <a:lnTo>
                    <a:pt x="0" y="78325"/>
                  </a:lnTo>
                  <a:cubicBezTo>
                    <a:pt x="0" y="35067"/>
                    <a:pt x="35067" y="0"/>
                    <a:pt x="78325" y="0"/>
                  </a:cubicBezTo>
                  <a:close/>
                </a:path>
              </a:pathLst>
            </a:custGeom>
            <a:blipFill>
              <a:blip r:embed="rId1"/>
              <a:stretch>
                <a:fillRect l="-311708" r="-44219"/>
              </a:stretch>
            </a:blipFill>
          </p:spPr>
        </p:sp>
      </p:grpSp>
      <p:grpSp>
        <p:nvGrpSpPr>
          <p:cNvPr id="15" name="Group 15"/>
          <p:cNvGrpSpPr/>
          <p:nvPr/>
        </p:nvGrpSpPr>
        <p:grpSpPr>
          <a:xfrm rot="0">
            <a:off x="17923161" y="8528621"/>
            <a:ext cx="729679" cy="72967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18" name="TextBox 18"/>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19" name="TextBox 19"/>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20" name="TextBox 20"/>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21" name="TextBox 21"/>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22" name="TextBox 22"/>
          <p:cNvSpPr txBox="1"/>
          <p:nvPr/>
        </p:nvSpPr>
        <p:spPr>
          <a:xfrm>
            <a:off x="1820149" y="3559721"/>
            <a:ext cx="6154130" cy="1583779"/>
          </a:xfrm>
          <a:prstGeom prst="rect">
            <a:avLst/>
          </a:prstGeom>
        </p:spPr>
        <p:txBody>
          <a:bodyPr lIns="0" tIns="0" rIns="0" bIns="0" rtlCol="0" anchor="t">
            <a:spAutoFit/>
          </a:bodyPr>
          <a:lstStyle/>
          <a:p>
            <a:pPr algn="l">
              <a:lnSpc>
                <a:spcPts val="12980"/>
              </a:lnSpc>
              <a:spcBef>
                <a:spcPct val="0"/>
              </a:spcBef>
            </a:pPr>
            <a:r>
              <a:rPr lang="en-US" sz="92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Thank You</a:t>
            </a:r>
            <a:endParaRPr lang="en-US" sz="92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grpSp>
        <p:nvGrpSpPr>
          <p:cNvPr id="23" name="Group 23"/>
          <p:cNvGrpSpPr/>
          <p:nvPr/>
        </p:nvGrpSpPr>
        <p:grpSpPr>
          <a:xfrm rot="0">
            <a:off x="1901590" y="5426219"/>
            <a:ext cx="1284385" cy="99063"/>
            <a:chOff x="0" y="0"/>
            <a:chExt cx="338274" cy="26091"/>
          </a:xfrm>
        </p:grpSpPr>
        <p:sp>
          <p:nvSpPr>
            <p:cNvPr id="24" name="Freeform 24"/>
            <p:cNvSpPr/>
            <p:nvPr/>
          </p:nvSpPr>
          <p:spPr>
            <a:xfrm>
              <a:off x="0" y="0"/>
              <a:ext cx="338274" cy="26091"/>
            </a:xfrm>
            <a:custGeom>
              <a:avLst/>
              <a:gdLst/>
              <a:ahLst/>
              <a:cxnLst/>
              <a:rect l="l" t="t" r="r" b="b"/>
              <a:pathLst>
                <a:path w="338274" h="26091">
                  <a:moveTo>
                    <a:pt x="13045" y="0"/>
                  </a:moveTo>
                  <a:lnTo>
                    <a:pt x="325229" y="0"/>
                  </a:lnTo>
                  <a:cubicBezTo>
                    <a:pt x="332434" y="0"/>
                    <a:pt x="338274" y="5841"/>
                    <a:pt x="338274" y="13045"/>
                  </a:cubicBezTo>
                  <a:lnTo>
                    <a:pt x="338274" y="13045"/>
                  </a:lnTo>
                  <a:cubicBezTo>
                    <a:pt x="338274" y="16505"/>
                    <a:pt x="336900" y="19823"/>
                    <a:pt x="334453" y="22270"/>
                  </a:cubicBezTo>
                  <a:cubicBezTo>
                    <a:pt x="332007" y="24716"/>
                    <a:pt x="328689" y="26091"/>
                    <a:pt x="325229" y="26091"/>
                  </a:cubicBezTo>
                  <a:lnTo>
                    <a:pt x="13045" y="26091"/>
                  </a:lnTo>
                  <a:cubicBezTo>
                    <a:pt x="5841" y="26091"/>
                    <a:pt x="0" y="20250"/>
                    <a:pt x="0" y="13045"/>
                  </a:cubicBezTo>
                  <a:lnTo>
                    <a:pt x="0" y="13045"/>
                  </a:lnTo>
                  <a:cubicBezTo>
                    <a:pt x="0" y="5841"/>
                    <a:pt x="5841" y="0"/>
                    <a:pt x="13045" y="0"/>
                  </a:cubicBezTo>
                  <a:close/>
                </a:path>
              </a:pathLst>
            </a:custGeom>
            <a:solidFill>
              <a:srgbClr val="7AC4FF"/>
            </a:solidFill>
          </p:spPr>
        </p:sp>
        <p:sp>
          <p:nvSpPr>
            <p:cNvPr id="25" name="TextBox 25"/>
            <p:cNvSpPr txBox="1"/>
            <p:nvPr/>
          </p:nvSpPr>
          <p:spPr>
            <a:xfrm>
              <a:off x="0" y="-104775"/>
              <a:ext cx="338274" cy="130866"/>
            </a:xfrm>
            <a:prstGeom prst="rect">
              <a:avLst/>
            </a:prstGeom>
          </p:spPr>
          <p:txBody>
            <a:bodyPr lIns="50800" tIns="50800" rIns="50800" bIns="50800" rtlCol="0" anchor="ctr"/>
            <a:lstStyle/>
            <a:p>
              <a:pPr algn="ctr">
                <a:lnSpc>
                  <a:spcPts val="7140"/>
                </a:lnSpc>
              </a:pPr>
            </a:p>
          </p:txBody>
        </p:sp>
      </p:grpSp>
      <p:grpSp>
        <p:nvGrpSpPr>
          <p:cNvPr id="26" name="Group 26"/>
          <p:cNvGrpSpPr/>
          <p:nvPr/>
        </p:nvGrpSpPr>
        <p:grpSpPr>
          <a:xfrm rot="0">
            <a:off x="3241584" y="5426219"/>
            <a:ext cx="129706" cy="99063"/>
            <a:chOff x="0" y="0"/>
            <a:chExt cx="1064220" cy="812800"/>
          </a:xfrm>
        </p:grpSpPr>
        <p:sp>
          <p:nvSpPr>
            <p:cNvPr id="27" name="Freeform 27"/>
            <p:cNvSpPr/>
            <p:nvPr/>
          </p:nvSpPr>
          <p:spPr>
            <a:xfrm>
              <a:off x="0" y="0"/>
              <a:ext cx="1064220" cy="812800"/>
            </a:xfrm>
            <a:custGeom>
              <a:avLst/>
              <a:gdLst/>
              <a:ahLst/>
              <a:cxnLst/>
              <a:rect l="l" t="t" r="r" b="b"/>
              <a:pathLst>
                <a:path w="1064220" h="812800">
                  <a:moveTo>
                    <a:pt x="532110" y="0"/>
                  </a:moveTo>
                  <a:cubicBezTo>
                    <a:pt x="238234" y="0"/>
                    <a:pt x="0" y="181951"/>
                    <a:pt x="0" y="406400"/>
                  </a:cubicBezTo>
                  <a:cubicBezTo>
                    <a:pt x="0" y="630849"/>
                    <a:pt x="238234" y="812800"/>
                    <a:pt x="532110" y="812800"/>
                  </a:cubicBezTo>
                  <a:cubicBezTo>
                    <a:pt x="825986" y="812800"/>
                    <a:pt x="1064220" y="630849"/>
                    <a:pt x="1064220" y="406400"/>
                  </a:cubicBezTo>
                  <a:cubicBezTo>
                    <a:pt x="1064220" y="181951"/>
                    <a:pt x="825986" y="0"/>
                    <a:pt x="532110" y="0"/>
                  </a:cubicBezTo>
                  <a:close/>
                </a:path>
              </a:pathLst>
            </a:custGeom>
            <a:solidFill>
              <a:srgbClr val="7AC4FF"/>
            </a:solidFill>
          </p:spPr>
        </p:sp>
        <p:sp>
          <p:nvSpPr>
            <p:cNvPr id="28" name="TextBox 28"/>
            <p:cNvSpPr txBox="1"/>
            <p:nvPr/>
          </p:nvSpPr>
          <p:spPr>
            <a:xfrm>
              <a:off x="99771" y="-28575"/>
              <a:ext cx="864679" cy="765175"/>
            </a:xfrm>
            <a:prstGeom prst="rect">
              <a:avLst/>
            </a:prstGeom>
          </p:spPr>
          <p:txBody>
            <a:bodyPr lIns="50800" tIns="50800" rIns="50800" bIns="50800" rtlCol="0" anchor="ctr"/>
            <a:lstStyle/>
            <a:p>
              <a:pPr algn="ctr">
                <a:lnSpc>
                  <a:spcPts val="7140"/>
                </a:lnSpc>
              </a:pPr>
            </a:p>
          </p:txBody>
        </p:sp>
      </p:grpSp>
      <p:sp>
        <p:nvSpPr>
          <p:cNvPr id="29" name="TextBox 29"/>
          <p:cNvSpPr txBox="1"/>
          <p:nvPr/>
        </p:nvSpPr>
        <p:spPr>
          <a:xfrm>
            <a:off x="1820149" y="291793"/>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30" name="Freeform 30"/>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9" name="TextBox 9"/>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10" name="TextBox 10"/>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11" name="TextBox 11"/>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12" name="Freeform 12"/>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1"/>
            <a:stretch>
              <a:fillRect/>
            </a:stretch>
          </a:blipFill>
        </p:spPr>
      </p:sp>
      <p:grpSp>
        <p:nvGrpSpPr>
          <p:cNvPr id="13" name="Group 13"/>
          <p:cNvGrpSpPr/>
          <p:nvPr/>
        </p:nvGrpSpPr>
        <p:grpSpPr>
          <a:xfrm rot="0">
            <a:off x="6489909" y="2650908"/>
            <a:ext cx="5408621" cy="54086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AC4FF"/>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16" name="TextBox 16"/>
          <p:cNvSpPr txBox="1"/>
          <p:nvPr/>
        </p:nvSpPr>
        <p:spPr>
          <a:xfrm>
            <a:off x="6936813" y="3503755"/>
            <a:ext cx="4514813" cy="2037597"/>
          </a:xfrm>
          <a:prstGeom prst="rect">
            <a:avLst/>
          </a:prstGeom>
        </p:spPr>
        <p:txBody>
          <a:bodyPr lIns="0" tIns="0" rIns="0" bIns="0" rtlCol="0" anchor="t">
            <a:spAutoFit/>
          </a:bodyPr>
          <a:lstStyle/>
          <a:p>
            <a:pPr algn="ctr">
              <a:lnSpc>
                <a:spcPts val="15245"/>
              </a:lnSpc>
            </a:pPr>
            <a:r>
              <a:rPr lang="en-US" sz="15245" b="1">
                <a:solidFill>
                  <a:srgbClr val="FF0099"/>
                </a:solidFill>
                <a:latin typeface="Big Shoulders Display Bold"/>
                <a:ea typeface="Big Shoulders Display Bold"/>
                <a:cs typeface="Big Shoulders Display Bold"/>
                <a:sym typeface="Big Shoulders Display Bold"/>
              </a:rPr>
              <a:t>01</a:t>
            </a:r>
            <a:endParaRPr lang="en-US" sz="15245" b="1">
              <a:solidFill>
                <a:srgbClr val="FF0099"/>
              </a:solidFill>
              <a:latin typeface="Big Shoulders Display Bold"/>
              <a:ea typeface="Big Shoulders Display Bold"/>
              <a:cs typeface="Big Shoulders Display Bold"/>
              <a:sym typeface="Big Shoulders Display Bold"/>
            </a:endParaRPr>
          </a:p>
        </p:txBody>
      </p:sp>
      <p:sp>
        <p:nvSpPr>
          <p:cNvPr id="17" name="TextBox 17"/>
          <p:cNvSpPr txBox="1"/>
          <p:nvPr/>
        </p:nvSpPr>
        <p:spPr>
          <a:xfrm>
            <a:off x="1566355" y="5136143"/>
            <a:ext cx="15155291" cy="1973767"/>
          </a:xfrm>
          <a:prstGeom prst="rect">
            <a:avLst/>
          </a:prstGeom>
        </p:spPr>
        <p:txBody>
          <a:bodyPr lIns="0" tIns="0" rIns="0" bIns="0" rtlCol="0" anchor="t">
            <a:spAutoFit/>
          </a:bodyPr>
          <a:lstStyle/>
          <a:p>
            <a:pPr algn="ctr">
              <a:lnSpc>
                <a:spcPts val="16160"/>
              </a:lnSpc>
            </a:pPr>
            <a:r>
              <a:rPr lang="en-US" sz="115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GIỚI THIỆU ĐỀ TÀI</a:t>
            </a:r>
            <a:endParaRPr lang="en-US" sz="115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18" name="TextBox 18"/>
          <p:cNvSpPr txBox="1"/>
          <p:nvPr/>
        </p:nvSpPr>
        <p:spPr>
          <a:xfrm>
            <a:off x="1779303"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9" name="TextBox 9"/>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10" name="TextBox 10"/>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11" name="TextBox 11"/>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grpSp>
        <p:nvGrpSpPr>
          <p:cNvPr id="12" name="Group 12"/>
          <p:cNvGrpSpPr/>
          <p:nvPr/>
        </p:nvGrpSpPr>
        <p:grpSpPr>
          <a:xfrm rot="0">
            <a:off x="17923161" y="8528621"/>
            <a:ext cx="729679" cy="72967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15" name="TextBox 15"/>
          <p:cNvSpPr txBox="1"/>
          <p:nvPr/>
        </p:nvSpPr>
        <p:spPr>
          <a:xfrm>
            <a:off x="4586082" y="1718282"/>
            <a:ext cx="9115835" cy="1036396"/>
          </a:xfrm>
          <a:prstGeom prst="rect">
            <a:avLst/>
          </a:prstGeom>
        </p:spPr>
        <p:txBody>
          <a:bodyPr lIns="0" tIns="0" rIns="0" bIns="0" rtlCol="0" anchor="t">
            <a:spAutoFit/>
          </a:bodyPr>
          <a:lstStyle/>
          <a:p>
            <a:pPr algn="ctr">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Về đề tài</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grpSp>
        <p:nvGrpSpPr>
          <p:cNvPr id="16" name="Group 16"/>
          <p:cNvGrpSpPr/>
          <p:nvPr/>
        </p:nvGrpSpPr>
        <p:grpSpPr>
          <a:xfrm rot="0">
            <a:off x="8582757" y="2968456"/>
            <a:ext cx="980951" cy="99063"/>
            <a:chOff x="0" y="0"/>
            <a:chExt cx="258358" cy="26091"/>
          </a:xfrm>
        </p:grpSpPr>
        <p:sp>
          <p:nvSpPr>
            <p:cNvPr id="17" name="Freeform 17"/>
            <p:cNvSpPr/>
            <p:nvPr/>
          </p:nvSpPr>
          <p:spPr>
            <a:xfrm>
              <a:off x="0" y="0"/>
              <a:ext cx="258358" cy="26091"/>
            </a:xfrm>
            <a:custGeom>
              <a:avLst/>
              <a:gdLst/>
              <a:ahLst/>
              <a:cxnLst/>
              <a:rect l="l" t="t" r="r" b="b"/>
              <a:pathLst>
                <a:path w="258358" h="26091">
                  <a:moveTo>
                    <a:pt x="13045" y="0"/>
                  </a:moveTo>
                  <a:lnTo>
                    <a:pt x="245312" y="0"/>
                  </a:lnTo>
                  <a:cubicBezTo>
                    <a:pt x="248772" y="0"/>
                    <a:pt x="252090" y="1374"/>
                    <a:pt x="254537" y="3821"/>
                  </a:cubicBezTo>
                  <a:cubicBezTo>
                    <a:pt x="256983" y="6267"/>
                    <a:pt x="258358" y="9585"/>
                    <a:pt x="258358" y="13045"/>
                  </a:cubicBezTo>
                  <a:lnTo>
                    <a:pt x="258358" y="13045"/>
                  </a:lnTo>
                  <a:cubicBezTo>
                    <a:pt x="258358" y="20250"/>
                    <a:pt x="252517" y="26091"/>
                    <a:pt x="245312" y="26091"/>
                  </a:cubicBezTo>
                  <a:lnTo>
                    <a:pt x="13045" y="26091"/>
                  </a:lnTo>
                  <a:cubicBezTo>
                    <a:pt x="5841" y="26091"/>
                    <a:pt x="0" y="20250"/>
                    <a:pt x="0" y="13045"/>
                  </a:cubicBezTo>
                  <a:lnTo>
                    <a:pt x="0" y="13045"/>
                  </a:lnTo>
                  <a:cubicBezTo>
                    <a:pt x="0" y="5841"/>
                    <a:pt x="5841" y="0"/>
                    <a:pt x="13045" y="0"/>
                  </a:cubicBezTo>
                  <a:close/>
                </a:path>
              </a:pathLst>
            </a:custGeom>
            <a:solidFill>
              <a:srgbClr val="7AC4FF"/>
            </a:solidFill>
          </p:spPr>
        </p:sp>
        <p:sp>
          <p:nvSpPr>
            <p:cNvPr id="18" name="TextBox 18"/>
            <p:cNvSpPr txBox="1"/>
            <p:nvPr/>
          </p:nvSpPr>
          <p:spPr>
            <a:xfrm>
              <a:off x="0" y="-38100"/>
              <a:ext cx="258358" cy="64191"/>
            </a:xfrm>
            <a:prstGeom prst="rect">
              <a:avLst/>
            </a:prstGeom>
          </p:spPr>
          <p:txBody>
            <a:bodyPr lIns="50800" tIns="50800" rIns="50800" bIns="50800" rtlCol="0" anchor="ctr"/>
            <a:lstStyle/>
            <a:p>
              <a:pPr algn="r">
                <a:lnSpc>
                  <a:spcPts val="2660"/>
                </a:lnSpc>
              </a:pPr>
            </a:p>
          </p:txBody>
        </p:sp>
      </p:grpSp>
      <p:grpSp>
        <p:nvGrpSpPr>
          <p:cNvPr id="19" name="Group 19"/>
          <p:cNvGrpSpPr/>
          <p:nvPr/>
        </p:nvGrpSpPr>
        <p:grpSpPr>
          <a:xfrm rot="0">
            <a:off x="9606180" y="2968456"/>
            <a:ext cx="99063" cy="9906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r">
                <a:lnSpc>
                  <a:spcPts val="2660"/>
                </a:lnSpc>
              </a:pPr>
            </a:p>
          </p:txBody>
        </p:sp>
      </p:grpSp>
      <p:grpSp>
        <p:nvGrpSpPr>
          <p:cNvPr id="22" name="Group 22"/>
          <p:cNvGrpSpPr/>
          <p:nvPr/>
        </p:nvGrpSpPr>
        <p:grpSpPr>
          <a:xfrm rot="0">
            <a:off x="3878937" y="3832609"/>
            <a:ext cx="597723" cy="59772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25" name="TextBox 25"/>
          <p:cNvSpPr txBox="1"/>
          <p:nvPr/>
        </p:nvSpPr>
        <p:spPr>
          <a:xfrm>
            <a:off x="4007450" y="4022930"/>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1072A"/>
                </a:solidFill>
                <a:latin typeface="Open Sans Bold"/>
                <a:ea typeface="Open Sans Bold"/>
                <a:cs typeface="Open Sans Bold"/>
                <a:sym typeface="Open Sans Bold"/>
              </a:rPr>
              <a:t>01</a:t>
            </a:r>
            <a:endParaRPr lang="en-US" sz="1200" b="1">
              <a:solidFill>
                <a:srgbClr val="01072A"/>
              </a:solidFill>
              <a:latin typeface="Open Sans Bold"/>
              <a:ea typeface="Open Sans Bold"/>
              <a:cs typeface="Open Sans Bold"/>
              <a:sym typeface="Open Sans Bold"/>
            </a:endParaRPr>
          </a:p>
        </p:txBody>
      </p:sp>
      <p:grpSp>
        <p:nvGrpSpPr>
          <p:cNvPr id="26" name="Group 26"/>
          <p:cNvGrpSpPr/>
          <p:nvPr/>
        </p:nvGrpSpPr>
        <p:grpSpPr>
          <a:xfrm rot="0">
            <a:off x="9931968" y="3832609"/>
            <a:ext cx="597723" cy="5977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29" name="TextBox 29"/>
          <p:cNvSpPr txBox="1"/>
          <p:nvPr/>
        </p:nvSpPr>
        <p:spPr>
          <a:xfrm>
            <a:off x="10060481" y="4022930"/>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1072A"/>
                </a:solidFill>
                <a:latin typeface="Open Sans Bold"/>
                <a:ea typeface="Open Sans Bold"/>
                <a:cs typeface="Open Sans Bold"/>
                <a:sym typeface="Open Sans Bold"/>
              </a:rPr>
              <a:t>02</a:t>
            </a:r>
            <a:endParaRPr lang="en-US" sz="1200" b="1">
              <a:solidFill>
                <a:srgbClr val="01072A"/>
              </a:solidFill>
              <a:latin typeface="Open Sans Bold"/>
              <a:ea typeface="Open Sans Bold"/>
              <a:cs typeface="Open Sans Bold"/>
              <a:sym typeface="Open Sans Bold"/>
            </a:endParaRPr>
          </a:p>
        </p:txBody>
      </p:sp>
      <p:sp>
        <p:nvSpPr>
          <p:cNvPr id="30" name="TextBox 30"/>
          <p:cNvSpPr txBox="1"/>
          <p:nvPr/>
        </p:nvSpPr>
        <p:spPr>
          <a:xfrm>
            <a:off x="4855138" y="3543211"/>
            <a:ext cx="3165033" cy="887122"/>
          </a:xfrm>
          <a:prstGeom prst="rect">
            <a:avLst/>
          </a:prstGeom>
        </p:spPr>
        <p:txBody>
          <a:bodyPr lIns="0" tIns="0" rIns="0" bIns="0" rtlCol="0" anchor="t">
            <a:spAutoFit/>
          </a:bodyPr>
          <a:lstStyle/>
          <a:p>
            <a:pPr algn="ctr">
              <a:lnSpc>
                <a:spcPts val="7280"/>
              </a:lnSpc>
            </a:pPr>
            <a:r>
              <a:rPr lang="en-US" sz="5200" b="1">
                <a:solidFill>
                  <a:srgbClr val="FFFFFF"/>
                </a:solidFill>
                <a:latin typeface="Canva Sans Bold" panose="020B0803030501040103"/>
                <a:ea typeface="Canva Sans Bold" panose="020B0803030501040103"/>
                <a:cs typeface="Canva Sans Bold" panose="020B0803030501040103"/>
                <a:sym typeface="Canva Sans Bold" panose="020B0803030501040103"/>
              </a:rPr>
              <a:t>Giới thiệu</a:t>
            </a:r>
            <a:endParaRPr lang="en-US" sz="5200" b="1">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31" name="TextBox 31"/>
          <p:cNvSpPr txBox="1"/>
          <p:nvPr/>
        </p:nvSpPr>
        <p:spPr>
          <a:xfrm>
            <a:off x="10916069" y="3907471"/>
            <a:ext cx="9525" cy="495301"/>
          </a:xfrm>
          <a:prstGeom prst="rect">
            <a:avLst/>
          </a:prstGeom>
        </p:spPr>
        <p:txBody>
          <a:bodyPr lIns="0" tIns="0" rIns="0" bIns="0" rtlCol="0" anchor="t">
            <a:spAutoFit/>
          </a:bodyPr>
          <a:lstStyle/>
          <a:p>
            <a:pPr algn="ctr">
              <a:lnSpc>
                <a:spcPts val="4200"/>
              </a:lnSpc>
              <a:spcBef>
                <a:spcPct val="0"/>
              </a:spcBef>
            </a:pPr>
          </a:p>
        </p:txBody>
      </p:sp>
      <p:sp>
        <p:nvSpPr>
          <p:cNvPr id="32" name="TextBox 32"/>
          <p:cNvSpPr txBox="1"/>
          <p:nvPr/>
        </p:nvSpPr>
        <p:spPr>
          <a:xfrm>
            <a:off x="11034516" y="3543211"/>
            <a:ext cx="2830575" cy="887122"/>
          </a:xfrm>
          <a:prstGeom prst="rect">
            <a:avLst/>
          </a:prstGeom>
        </p:spPr>
        <p:txBody>
          <a:bodyPr lIns="0" tIns="0" rIns="0" bIns="0" rtlCol="0" anchor="t">
            <a:spAutoFit/>
          </a:bodyPr>
          <a:lstStyle/>
          <a:p>
            <a:pPr algn="ctr">
              <a:lnSpc>
                <a:spcPts val="7280"/>
              </a:lnSpc>
            </a:pPr>
            <a:r>
              <a:rPr lang="en-US" sz="5200" b="1">
                <a:solidFill>
                  <a:srgbClr val="FFFFFF"/>
                </a:solidFill>
                <a:latin typeface="Canva Sans Bold" panose="020B0803030501040103"/>
                <a:ea typeface="Canva Sans Bold" panose="020B0803030501040103"/>
                <a:cs typeface="Canva Sans Bold" panose="020B0803030501040103"/>
                <a:sym typeface="Canva Sans Bold" panose="020B0803030501040103"/>
              </a:rPr>
              <a:t>Mục tiêu</a:t>
            </a:r>
            <a:endParaRPr lang="en-US" sz="5200" b="1">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33" name="TextBox 33"/>
          <p:cNvSpPr txBox="1"/>
          <p:nvPr/>
        </p:nvSpPr>
        <p:spPr>
          <a:xfrm>
            <a:off x="4645025" y="4878070"/>
            <a:ext cx="4919345" cy="2670175"/>
          </a:xfrm>
          <a:prstGeom prst="rect">
            <a:avLst/>
          </a:prstGeom>
        </p:spPr>
        <p:txBody>
          <a:bodyPr wrap="square" lIns="0" tIns="0" rIns="0" bIns="0" rtlCol="0" anchor="t">
            <a:spAutoFit/>
          </a:bodyPr>
          <a:lstStyle/>
          <a:p>
            <a:pPr marL="229870" lvl="1" indent="0" algn="just">
              <a:lnSpc>
                <a:spcPts val="2975"/>
              </a:lnSpc>
              <a:buFont typeface="Arial" panose="020B0604020202020204"/>
              <a:buNone/>
            </a:pPr>
            <a:r>
              <a:rPr lang="en-US" sz="2800">
                <a:solidFill>
                  <a:srgbClr val="FFFFFF"/>
                </a:solidFill>
                <a:latin typeface="Times New Roman" panose="02020603050405020304" charset="0"/>
                <a:ea typeface="Canva Sans" panose="020B0503030501040103"/>
                <a:cs typeface="Times New Roman" panose="02020603050405020304" charset="0"/>
                <a:sym typeface="Canva Sans" panose="020B0503030501040103"/>
              </a:rPr>
              <a:t>Trong bối cảnh hiện nay, nhiều người điều khiển phương tiện giao thông chưa chú ý quan sát biển báo, dễ dẫn đến vi phạm luật hoặc tai nạn đáng tiếc.</a:t>
            </a:r>
            <a:endParaRPr lang="en-US" sz="2800">
              <a:solidFill>
                <a:srgbClr val="FFFFFF"/>
              </a:solidFill>
              <a:latin typeface="Times New Roman" panose="02020603050405020304" charset="0"/>
              <a:ea typeface="Canva Sans" panose="020B0503030501040103"/>
              <a:cs typeface="Times New Roman" panose="02020603050405020304" charset="0"/>
              <a:sym typeface="Canva Sans" panose="020B0503030501040103"/>
            </a:endParaRPr>
          </a:p>
          <a:p>
            <a:pPr algn="just">
              <a:lnSpc>
                <a:spcPts val="2975"/>
              </a:lnSpc>
            </a:pPr>
            <a:endParaRPr sz="2800">
              <a:latin typeface="Times New Roman" panose="02020603050405020304" charset="0"/>
              <a:cs typeface="Times New Roman" panose="02020603050405020304" charset="0"/>
            </a:endParaRPr>
          </a:p>
          <a:p>
            <a:pPr algn="just">
              <a:lnSpc>
                <a:spcPts val="2975"/>
              </a:lnSpc>
            </a:pPr>
            <a:endParaRPr sz="2800">
              <a:latin typeface="Times New Roman" panose="02020603050405020304" charset="0"/>
              <a:cs typeface="Times New Roman" panose="02020603050405020304" charset="0"/>
            </a:endParaRPr>
          </a:p>
        </p:txBody>
      </p:sp>
      <p:sp>
        <p:nvSpPr>
          <p:cNvPr id="34" name="TextBox 34"/>
          <p:cNvSpPr txBox="1"/>
          <p:nvPr/>
        </p:nvSpPr>
        <p:spPr>
          <a:xfrm>
            <a:off x="10726420" y="4711065"/>
            <a:ext cx="4788535" cy="4129405"/>
          </a:xfrm>
          <a:prstGeom prst="rect">
            <a:avLst/>
          </a:prstGeom>
        </p:spPr>
        <p:txBody>
          <a:bodyPr wrap="square" lIns="0" tIns="0" rIns="0" bIns="0" rtlCol="0" anchor="t">
            <a:spAutoFit/>
          </a:bodyPr>
          <a:lstStyle/>
          <a:p>
            <a:pPr marL="248285" lvl="1" indent="0" algn="just">
              <a:lnSpc>
                <a:spcPts val="3220"/>
              </a:lnSpc>
              <a:buFont typeface="Arial" panose="020B0604020202020204"/>
              <a:buNone/>
            </a:pPr>
            <a:r>
              <a:rPr lang="en-US" sz="2800">
                <a:solidFill>
                  <a:srgbClr val="FFFFFF"/>
                </a:solidFill>
                <a:latin typeface="Times New Roman" panose="02020603050405020304" charset="0"/>
                <a:ea typeface="Canva Sans" panose="020B0503030501040103"/>
                <a:cs typeface="Times New Roman" panose="02020603050405020304" charset="0"/>
                <a:sym typeface="Canva Sans" panose="020B0503030501040103"/>
              </a:rPr>
              <a:t>Nhóm đề xuất xây dựng mô hình nhận diện biển báo giao thông thời gian thực, nhằm hỗ trợ người lái nâng cao nhận thức khi lưu thông.</a:t>
            </a:r>
            <a:endParaRPr lang="en-US" sz="2800">
              <a:solidFill>
                <a:srgbClr val="FFFFFF"/>
              </a:solidFill>
              <a:latin typeface="Times New Roman" panose="02020603050405020304" charset="0"/>
              <a:ea typeface="Canva Sans" panose="020B0503030501040103"/>
              <a:cs typeface="Times New Roman" panose="02020603050405020304" charset="0"/>
              <a:sym typeface="Canva Sans" panose="020B0503030501040103"/>
            </a:endParaRPr>
          </a:p>
          <a:p>
            <a:pPr marL="248285" lvl="1" indent="0" algn="just">
              <a:lnSpc>
                <a:spcPts val="3220"/>
              </a:lnSpc>
              <a:buFont typeface="Arial" panose="020B0604020202020204"/>
              <a:buNone/>
            </a:pPr>
            <a:endParaRPr lang="en-US" sz="2800">
              <a:solidFill>
                <a:srgbClr val="FFFFFF"/>
              </a:solidFill>
              <a:latin typeface="Times New Roman" panose="02020603050405020304" charset="0"/>
              <a:ea typeface="Canva Sans" panose="020B0503030501040103"/>
              <a:cs typeface="Times New Roman" panose="02020603050405020304" charset="0"/>
              <a:sym typeface="Canva Sans" panose="020B0503030501040103"/>
            </a:endParaRPr>
          </a:p>
          <a:p>
            <a:pPr marL="248285" lvl="1" indent="0" algn="just">
              <a:lnSpc>
                <a:spcPts val="3220"/>
              </a:lnSpc>
              <a:buFont typeface="Arial" panose="020B0604020202020204"/>
              <a:buNone/>
            </a:pPr>
            <a:r>
              <a:rPr lang="en-US" sz="2800">
                <a:solidFill>
                  <a:srgbClr val="FFFFFF"/>
                </a:solidFill>
                <a:latin typeface="Times New Roman" panose="02020603050405020304" charset="0"/>
                <a:ea typeface="Canva Sans" panose="020B0503030501040103"/>
                <a:cs typeface="Times New Roman" panose="02020603050405020304" charset="0"/>
                <a:sym typeface="Canva Sans" panose="020B0503030501040103"/>
              </a:rPr>
              <a:t>TP. Hồ Chí Minh, An giang và Nha Trang được chọn làm khu vực thu thập dữ liệu và thử nghiệm mô hình.</a:t>
            </a:r>
            <a:endParaRPr lang="en-US" sz="2800">
              <a:solidFill>
                <a:srgbClr val="FFFFFF"/>
              </a:solidFill>
              <a:latin typeface="Times New Roman" panose="02020603050405020304" charset="0"/>
              <a:ea typeface="Canva Sans" panose="020B0503030501040103"/>
              <a:cs typeface="Times New Roman" panose="02020603050405020304" charset="0"/>
              <a:sym typeface="Canva Sans" panose="020B0503030501040103"/>
            </a:endParaRPr>
          </a:p>
        </p:txBody>
      </p:sp>
      <p:sp>
        <p:nvSpPr>
          <p:cNvPr id="35" name="Freeform 35"/>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1"/>
            <a:stretch>
              <a:fillRect/>
            </a:stretch>
          </a:blipFill>
        </p:spPr>
      </p:sp>
      <p:sp>
        <p:nvSpPr>
          <p:cNvPr id="36" name="TextBox 36"/>
          <p:cNvSpPr txBox="1"/>
          <p:nvPr/>
        </p:nvSpPr>
        <p:spPr>
          <a:xfrm>
            <a:off x="196451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9" name="TextBox 9"/>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10" name="TextBox 10"/>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11" name="TextBox 11"/>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12" name="Freeform 12"/>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1"/>
            <a:stretch>
              <a:fillRect/>
            </a:stretch>
          </a:blipFill>
        </p:spPr>
      </p:sp>
      <p:grpSp>
        <p:nvGrpSpPr>
          <p:cNvPr id="13" name="Group 13"/>
          <p:cNvGrpSpPr/>
          <p:nvPr/>
        </p:nvGrpSpPr>
        <p:grpSpPr>
          <a:xfrm rot="0">
            <a:off x="6489909" y="2650908"/>
            <a:ext cx="5408621" cy="54086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AC4FF"/>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16" name="TextBox 16"/>
          <p:cNvSpPr txBox="1"/>
          <p:nvPr/>
        </p:nvSpPr>
        <p:spPr>
          <a:xfrm>
            <a:off x="6936813" y="3503755"/>
            <a:ext cx="4514813" cy="2037597"/>
          </a:xfrm>
          <a:prstGeom prst="rect">
            <a:avLst/>
          </a:prstGeom>
        </p:spPr>
        <p:txBody>
          <a:bodyPr lIns="0" tIns="0" rIns="0" bIns="0" rtlCol="0" anchor="t">
            <a:spAutoFit/>
          </a:bodyPr>
          <a:lstStyle/>
          <a:p>
            <a:pPr algn="ctr">
              <a:lnSpc>
                <a:spcPts val="15245"/>
              </a:lnSpc>
            </a:pPr>
            <a:r>
              <a:rPr lang="en-US" sz="15245" b="1">
                <a:solidFill>
                  <a:srgbClr val="FF0099"/>
                </a:solidFill>
                <a:latin typeface="Big Shoulders Display Bold"/>
                <a:ea typeface="Big Shoulders Display Bold"/>
                <a:cs typeface="Big Shoulders Display Bold"/>
                <a:sym typeface="Big Shoulders Display Bold"/>
              </a:rPr>
              <a:t>02</a:t>
            </a:r>
            <a:endParaRPr lang="en-US" sz="15245" b="1">
              <a:solidFill>
                <a:srgbClr val="FF0099"/>
              </a:solidFill>
              <a:latin typeface="Big Shoulders Display Bold"/>
              <a:ea typeface="Big Shoulders Display Bold"/>
              <a:cs typeface="Big Shoulders Display Bold"/>
              <a:sym typeface="Big Shoulders Display Bold"/>
            </a:endParaRPr>
          </a:p>
        </p:txBody>
      </p:sp>
      <p:sp>
        <p:nvSpPr>
          <p:cNvPr id="17" name="TextBox 17"/>
          <p:cNvSpPr txBox="1"/>
          <p:nvPr/>
        </p:nvSpPr>
        <p:spPr>
          <a:xfrm>
            <a:off x="878578" y="5136143"/>
            <a:ext cx="16380722" cy="1973767"/>
          </a:xfrm>
          <a:prstGeom prst="rect">
            <a:avLst/>
          </a:prstGeom>
        </p:spPr>
        <p:txBody>
          <a:bodyPr lIns="0" tIns="0" rIns="0" bIns="0" rtlCol="0" anchor="t">
            <a:spAutoFit/>
          </a:bodyPr>
          <a:lstStyle/>
          <a:p>
            <a:pPr algn="ctr">
              <a:lnSpc>
                <a:spcPts val="16160"/>
              </a:lnSpc>
            </a:pPr>
            <a:r>
              <a:rPr lang="en-US" sz="115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MÔ HÌNH NGHIÊN CỨU</a:t>
            </a:r>
            <a:endParaRPr lang="en-US" sz="1154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18" name="TextBox 18"/>
          <p:cNvSpPr txBox="1"/>
          <p:nvPr/>
        </p:nvSpPr>
        <p:spPr>
          <a:xfrm>
            <a:off x="194546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9" name="TextBox 9"/>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10" name="TextBox 10"/>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11" name="TextBox 11"/>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grpSp>
        <p:nvGrpSpPr>
          <p:cNvPr id="12" name="Group 12"/>
          <p:cNvGrpSpPr/>
          <p:nvPr/>
        </p:nvGrpSpPr>
        <p:grpSpPr>
          <a:xfrm rot="0">
            <a:off x="17923161" y="8528621"/>
            <a:ext cx="729679" cy="72967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15" name="Group 15"/>
          <p:cNvGrpSpPr/>
          <p:nvPr/>
        </p:nvGrpSpPr>
        <p:grpSpPr>
          <a:xfrm rot="0">
            <a:off x="9331610" y="5797836"/>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65225" y="0"/>
                  </a:moveTo>
                  <a:lnTo>
                    <a:pt x="747575" y="0"/>
                  </a:lnTo>
                  <a:cubicBezTo>
                    <a:pt x="783598" y="0"/>
                    <a:pt x="812800" y="29202"/>
                    <a:pt x="812800" y="65225"/>
                  </a:cubicBezTo>
                  <a:lnTo>
                    <a:pt x="812800" y="747575"/>
                  </a:lnTo>
                  <a:cubicBezTo>
                    <a:pt x="812800" y="783598"/>
                    <a:pt x="783598" y="812800"/>
                    <a:pt x="747575" y="812800"/>
                  </a:cubicBezTo>
                  <a:lnTo>
                    <a:pt x="65225" y="812800"/>
                  </a:lnTo>
                  <a:cubicBezTo>
                    <a:pt x="29202" y="812800"/>
                    <a:pt x="0" y="783598"/>
                    <a:pt x="0" y="747575"/>
                  </a:cubicBezTo>
                  <a:lnTo>
                    <a:pt x="0" y="65225"/>
                  </a:lnTo>
                  <a:cubicBezTo>
                    <a:pt x="0" y="29202"/>
                    <a:pt x="29202" y="0"/>
                    <a:pt x="65225" y="0"/>
                  </a:cubicBezTo>
                  <a:close/>
                </a:path>
              </a:pathLst>
            </a:custGeom>
            <a:solidFill>
              <a:srgbClr val="7AC4FF"/>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grpSp>
        <p:nvGrpSpPr>
          <p:cNvPr id="18" name="Group 18"/>
          <p:cNvGrpSpPr/>
          <p:nvPr/>
        </p:nvGrpSpPr>
        <p:grpSpPr>
          <a:xfrm rot="0">
            <a:off x="9694955" y="1684165"/>
            <a:ext cx="6918669" cy="6918669"/>
            <a:chOff x="0" y="0"/>
            <a:chExt cx="812800" cy="812800"/>
          </a:xfrm>
        </p:grpSpPr>
        <p:sp>
          <p:nvSpPr>
            <p:cNvPr id="19" name="Freeform 19"/>
            <p:cNvSpPr/>
            <p:nvPr/>
          </p:nvSpPr>
          <p:spPr>
            <a:xfrm>
              <a:off x="0" y="0"/>
              <a:ext cx="812800" cy="812800"/>
            </a:xfrm>
            <a:custGeom>
              <a:avLst/>
              <a:gdLst/>
              <a:ahLst/>
              <a:cxnLst/>
              <a:rect l="l" t="t" r="r" b="b"/>
              <a:pathLst>
                <a:path w="812800" h="812800">
                  <a:moveTo>
                    <a:pt x="25737" y="0"/>
                  </a:moveTo>
                  <a:lnTo>
                    <a:pt x="787063" y="0"/>
                  </a:lnTo>
                  <a:cubicBezTo>
                    <a:pt x="793889" y="0"/>
                    <a:pt x="800435" y="2712"/>
                    <a:pt x="805262" y="7538"/>
                  </a:cubicBezTo>
                  <a:cubicBezTo>
                    <a:pt x="810088" y="12365"/>
                    <a:pt x="812800" y="18911"/>
                    <a:pt x="812800" y="25737"/>
                  </a:cubicBezTo>
                  <a:lnTo>
                    <a:pt x="812800" y="787063"/>
                  </a:lnTo>
                  <a:cubicBezTo>
                    <a:pt x="812800" y="793889"/>
                    <a:pt x="810088" y="800435"/>
                    <a:pt x="805262" y="805262"/>
                  </a:cubicBezTo>
                  <a:cubicBezTo>
                    <a:pt x="800435" y="810088"/>
                    <a:pt x="793889" y="812800"/>
                    <a:pt x="787063" y="812800"/>
                  </a:cubicBezTo>
                  <a:lnTo>
                    <a:pt x="25737" y="812800"/>
                  </a:lnTo>
                  <a:cubicBezTo>
                    <a:pt x="18911" y="812800"/>
                    <a:pt x="12365" y="810088"/>
                    <a:pt x="7538" y="805262"/>
                  </a:cubicBezTo>
                  <a:cubicBezTo>
                    <a:pt x="2712" y="800435"/>
                    <a:pt x="0" y="793889"/>
                    <a:pt x="0" y="787063"/>
                  </a:cubicBezTo>
                  <a:lnTo>
                    <a:pt x="0" y="25737"/>
                  </a:lnTo>
                  <a:cubicBezTo>
                    <a:pt x="0" y="18911"/>
                    <a:pt x="2712" y="12365"/>
                    <a:pt x="7538" y="7538"/>
                  </a:cubicBezTo>
                  <a:cubicBezTo>
                    <a:pt x="12365" y="2712"/>
                    <a:pt x="18911" y="0"/>
                    <a:pt x="25737" y="0"/>
                  </a:cubicBezTo>
                  <a:close/>
                </a:path>
              </a:pathLst>
            </a:custGeom>
            <a:blipFill>
              <a:blip r:embed="rId1"/>
              <a:stretch>
                <a:fillRect t="-263" b="-263"/>
              </a:stretch>
            </a:blipFill>
          </p:spPr>
        </p:sp>
      </p:grpSp>
      <p:sp>
        <p:nvSpPr>
          <p:cNvPr id="20" name="TextBox 20"/>
          <p:cNvSpPr txBox="1"/>
          <p:nvPr/>
        </p:nvSpPr>
        <p:spPr>
          <a:xfrm>
            <a:off x="1905395" y="953913"/>
            <a:ext cx="5944481" cy="2119319"/>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Tổng quan Mô hình YoLo</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grpSp>
        <p:nvGrpSpPr>
          <p:cNvPr id="21" name="Group 21"/>
          <p:cNvGrpSpPr/>
          <p:nvPr/>
        </p:nvGrpSpPr>
        <p:grpSpPr>
          <a:xfrm rot="0">
            <a:off x="1975799" y="3258019"/>
            <a:ext cx="980951" cy="99063"/>
            <a:chOff x="0" y="0"/>
            <a:chExt cx="258358" cy="26091"/>
          </a:xfrm>
        </p:grpSpPr>
        <p:sp>
          <p:nvSpPr>
            <p:cNvPr id="22" name="Freeform 22"/>
            <p:cNvSpPr/>
            <p:nvPr/>
          </p:nvSpPr>
          <p:spPr>
            <a:xfrm>
              <a:off x="0" y="0"/>
              <a:ext cx="258358" cy="26091"/>
            </a:xfrm>
            <a:custGeom>
              <a:avLst/>
              <a:gdLst/>
              <a:ahLst/>
              <a:cxnLst/>
              <a:rect l="l" t="t" r="r" b="b"/>
              <a:pathLst>
                <a:path w="258358" h="26091">
                  <a:moveTo>
                    <a:pt x="13045" y="0"/>
                  </a:moveTo>
                  <a:lnTo>
                    <a:pt x="245312" y="0"/>
                  </a:lnTo>
                  <a:cubicBezTo>
                    <a:pt x="248772" y="0"/>
                    <a:pt x="252090" y="1374"/>
                    <a:pt x="254537" y="3821"/>
                  </a:cubicBezTo>
                  <a:cubicBezTo>
                    <a:pt x="256983" y="6267"/>
                    <a:pt x="258358" y="9585"/>
                    <a:pt x="258358" y="13045"/>
                  </a:cubicBezTo>
                  <a:lnTo>
                    <a:pt x="258358" y="13045"/>
                  </a:lnTo>
                  <a:cubicBezTo>
                    <a:pt x="258358" y="20250"/>
                    <a:pt x="252517" y="26091"/>
                    <a:pt x="245312" y="26091"/>
                  </a:cubicBezTo>
                  <a:lnTo>
                    <a:pt x="13045" y="26091"/>
                  </a:lnTo>
                  <a:cubicBezTo>
                    <a:pt x="5841" y="26091"/>
                    <a:pt x="0" y="20250"/>
                    <a:pt x="0" y="13045"/>
                  </a:cubicBezTo>
                  <a:lnTo>
                    <a:pt x="0" y="13045"/>
                  </a:lnTo>
                  <a:cubicBezTo>
                    <a:pt x="0" y="5841"/>
                    <a:pt x="5841" y="0"/>
                    <a:pt x="13045" y="0"/>
                  </a:cubicBezTo>
                  <a:close/>
                </a:path>
              </a:pathLst>
            </a:custGeom>
            <a:solidFill>
              <a:srgbClr val="7AC4FF"/>
            </a:solidFill>
          </p:spPr>
        </p:sp>
        <p:sp>
          <p:nvSpPr>
            <p:cNvPr id="23" name="TextBox 23"/>
            <p:cNvSpPr txBox="1"/>
            <p:nvPr/>
          </p:nvSpPr>
          <p:spPr>
            <a:xfrm>
              <a:off x="0" y="-38100"/>
              <a:ext cx="258358" cy="64191"/>
            </a:xfrm>
            <a:prstGeom prst="rect">
              <a:avLst/>
            </a:prstGeom>
          </p:spPr>
          <p:txBody>
            <a:bodyPr lIns="50800" tIns="50800" rIns="50800" bIns="50800" rtlCol="0" anchor="ctr"/>
            <a:lstStyle/>
            <a:p>
              <a:pPr algn="ctr">
                <a:lnSpc>
                  <a:spcPts val="2660"/>
                </a:lnSpc>
              </a:pPr>
            </a:p>
          </p:txBody>
        </p:sp>
      </p:grpSp>
      <p:grpSp>
        <p:nvGrpSpPr>
          <p:cNvPr id="24" name="Group 24"/>
          <p:cNvGrpSpPr/>
          <p:nvPr/>
        </p:nvGrpSpPr>
        <p:grpSpPr>
          <a:xfrm rot="0">
            <a:off x="3157484" y="3258019"/>
            <a:ext cx="99063" cy="9906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27" name="TextBox 27"/>
          <p:cNvSpPr txBox="1"/>
          <p:nvPr/>
        </p:nvSpPr>
        <p:spPr>
          <a:xfrm>
            <a:off x="3256547" y="4045837"/>
            <a:ext cx="4954809" cy="1044919"/>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Open Sans"/>
                <a:ea typeface="Open Sans"/>
                <a:cs typeface="Open Sans"/>
                <a:sym typeface="Open Sans"/>
              </a:rPr>
              <a:t>YOLO (You Only Look Once) là mô hình nhận diện vật thể thời gian thực, nổi bật với tốc độ nhanh và độ chính xác cao.</a:t>
            </a:r>
            <a:endParaRPr lang="en-US" sz="2000">
              <a:solidFill>
                <a:srgbClr val="FFFFFF"/>
              </a:solidFill>
              <a:latin typeface="Open Sans"/>
              <a:ea typeface="Open Sans"/>
              <a:cs typeface="Open Sans"/>
              <a:sym typeface="Open Sans"/>
            </a:endParaRPr>
          </a:p>
        </p:txBody>
      </p:sp>
      <p:grpSp>
        <p:nvGrpSpPr>
          <p:cNvPr id="28" name="Group 28"/>
          <p:cNvGrpSpPr/>
          <p:nvPr/>
        </p:nvGrpSpPr>
        <p:grpSpPr>
          <a:xfrm rot="0">
            <a:off x="2134062" y="4086939"/>
            <a:ext cx="597723" cy="597723"/>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31" name="TextBox 31"/>
          <p:cNvSpPr txBox="1"/>
          <p:nvPr/>
        </p:nvSpPr>
        <p:spPr>
          <a:xfrm>
            <a:off x="2264686" y="4277656"/>
            <a:ext cx="378718" cy="227531"/>
          </a:xfrm>
          <a:prstGeom prst="rect">
            <a:avLst/>
          </a:prstGeom>
        </p:spPr>
        <p:txBody>
          <a:bodyPr lIns="0" tIns="0" rIns="0" bIns="0" rtlCol="0" anchor="t">
            <a:spAutoFit/>
          </a:bodyPr>
          <a:lstStyle/>
          <a:p>
            <a:pPr algn="ctr">
              <a:lnSpc>
                <a:spcPts val="1870"/>
              </a:lnSpc>
              <a:spcBef>
                <a:spcPct val="0"/>
              </a:spcBef>
            </a:pPr>
            <a:r>
              <a:rPr lang="en-US" sz="1335" b="1">
                <a:solidFill>
                  <a:srgbClr val="01072A"/>
                </a:solidFill>
                <a:latin typeface="Open Sans Bold"/>
                <a:ea typeface="Open Sans Bold"/>
                <a:cs typeface="Open Sans Bold"/>
                <a:sym typeface="Open Sans Bold"/>
              </a:rPr>
              <a:t>01</a:t>
            </a:r>
            <a:endParaRPr lang="en-US" sz="1335" b="1">
              <a:solidFill>
                <a:srgbClr val="01072A"/>
              </a:solidFill>
              <a:latin typeface="Open Sans Bold"/>
              <a:ea typeface="Open Sans Bold"/>
              <a:cs typeface="Open Sans Bold"/>
              <a:sym typeface="Open Sans Bold"/>
            </a:endParaRPr>
          </a:p>
        </p:txBody>
      </p:sp>
      <p:sp>
        <p:nvSpPr>
          <p:cNvPr id="32" name="TextBox 32"/>
          <p:cNvSpPr txBox="1"/>
          <p:nvPr/>
        </p:nvSpPr>
        <p:spPr>
          <a:xfrm>
            <a:off x="3256547" y="5286237"/>
            <a:ext cx="4457387" cy="1749560"/>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Open Sans"/>
                <a:ea typeface="Open Sans"/>
                <a:cs typeface="Open Sans"/>
                <a:sym typeface="Open Sans"/>
              </a:rPr>
              <a:t>Thay vì quét ảnh nhiều lần, YOLO xử lý toàn bộ ảnh chỉ trong một lần duy nhất, chia ảnh thành lưới và dự đoán bounding box + nhãn lớp cho từng vùng.</a:t>
            </a:r>
            <a:endParaRPr lang="en-US" sz="2000">
              <a:solidFill>
                <a:srgbClr val="FFFFFF"/>
              </a:solidFill>
              <a:latin typeface="Open Sans"/>
              <a:ea typeface="Open Sans"/>
              <a:cs typeface="Open Sans"/>
              <a:sym typeface="Open Sans"/>
            </a:endParaRPr>
          </a:p>
        </p:txBody>
      </p:sp>
      <p:grpSp>
        <p:nvGrpSpPr>
          <p:cNvPr id="33" name="Group 33"/>
          <p:cNvGrpSpPr/>
          <p:nvPr/>
        </p:nvGrpSpPr>
        <p:grpSpPr>
          <a:xfrm rot="0">
            <a:off x="2134062" y="5324337"/>
            <a:ext cx="664426" cy="66442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36" name="TextBox 36"/>
          <p:cNvSpPr txBox="1"/>
          <p:nvPr/>
        </p:nvSpPr>
        <p:spPr>
          <a:xfrm>
            <a:off x="2259760" y="5532159"/>
            <a:ext cx="364777" cy="220207"/>
          </a:xfrm>
          <a:prstGeom prst="rect">
            <a:avLst/>
          </a:prstGeom>
        </p:spPr>
        <p:txBody>
          <a:bodyPr lIns="0" tIns="0" rIns="0" bIns="0" rtlCol="0" anchor="t">
            <a:spAutoFit/>
          </a:bodyPr>
          <a:lstStyle/>
          <a:p>
            <a:pPr algn="ctr">
              <a:lnSpc>
                <a:spcPts val="1800"/>
              </a:lnSpc>
              <a:spcBef>
                <a:spcPct val="0"/>
              </a:spcBef>
            </a:pPr>
            <a:r>
              <a:rPr lang="en-US" sz="1285" b="1">
                <a:solidFill>
                  <a:srgbClr val="01072A"/>
                </a:solidFill>
                <a:latin typeface="Open Sans Bold"/>
                <a:ea typeface="Open Sans Bold"/>
                <a:cs typeface="Open Sans Bold"/>
                <a:sym typeface="Open Sans Bold"/>
              </a:rPr>
              <a:t>02</a:t>
            </a:r>
            <a:endParaRPr lang="en-US" sz="1285" b="1">
              <a:solidFill>
                <a:srgbClr val="01072A"/>
              </a:solidFill>
              <a:latin typeface="Open Sans Bold"/>
              <a:ea typeface="Open Sans Bold"/>
              <a:cs typeface="Open Sans Bold"/>
              <a:sym typeface="Open Sans Bold"/>
            </a:endParaRPr>
          </a:p>
        </p:txBody>
      </p:sp>
      <p:sp>
        <p:nvSpPr>
          <p:cNvPr id="37" name="TextBox 37"/>
          <p:cNvSpPr txBox="1"/>
          <p:nvPr/>
        </p:nvSpPr>
        <p:spPr>
          <a:xfrm>
            <a:off x="3256547" y="7061255"/>
            <a:ext cx="4457387" cy="1044656"/>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Open Sans"/>
                <a:ea typeface="Open Sans"/>
                <a:cs typeface="Open Sans"/>
                <a:sym typeface="Open Sans"/>
              </a:rPr>
              <a:t>Phù hợp cho các ứng dụng nhận diện giao thông, camera thông minh, robot, v.v.</a:t>
            </a:r>
            <a:endParaRPr lang="en-US" sz="2000">
              <a:solidFill>
                <a:srgbClr val="FFFFFF"/>
              </a:solidFill>
              <a:latin typeface="Open Sans"/>
              <a:ea typeface="Open Sans"/>
              <a:cs typeface="Open Sans"/>
              <a:sym typeface="Open Sans"/>
            </a:endParaRPr>
          </a:p>
        </p:txBody>
      </p:sp>
      <p:grpSp>
        <p:nvGrpSpPr>
          <p:cNvPr id="38" name="Group 38"/>
          <p:cNvGrpSpPr/>
          <p:nvPr/>
        </p:nvGrpSpPr>
        <p:grpSpPr>
          <a:xfrm rot="0">
            <a:off x="2134062" y="7099355"/>
            <a:ext cx="639967" cy="63996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41" name="TextBox 41"/>
          <p:cNvSpPr txBox="1"/>
          <p:nvPr/>
        </p:nvSpPr>
        <p:spPr>
          <a:xfrm>
            <a:off x="2276915" y="7291286"/>
            <a:ext cx="378718" cy="227531"/>
          </a:xfrm>
          <a:prstGeom prst="rect">
            <a:avLst/>
          </a:prstGeom>
        </p:spPr>
        <p:txBody>
          <a:bodyPr lIns="0" tIns="0" rIns="0" bIns="0" rtlCol="0" anchor="t">
            <a:spAutoFit/>
          </a:bodyPr>
          <a:lstStyle/>
          <a:p>
            <a:pPr algn="ctr">
              <a:lnSpc>
                <a:spcPts val="1870"/>
              </a:lnSpc>
              <a:spcBef>
                <a:spcPct val="0"/>
              </a:spcBef>
            </a:pPr>
            <a:r>
              <a:rPr lang="en-US" sz="1335" b="1">
                <a:solidFill>
                  <a:srgbClr val="01072A"/>
                </a:solidFill>
                <a:latin typeface="Open Sans Bold"/>
                <a:ea typeface="Open Sans Bold"/>
                <a:cs typeface="Open Sans Bold"/>
                <a:sym typeface="Open Sans Bold"/>
              </a:rPr>
              <a:t>03</a:t>
            </a:r>
            <a:endParaRPr lang="en-US" sz="1335" b="1">
              <a:solidFill>
                <a:srgbClr val="01072A"/>
              </a:solidFill>
              <a:latin typeface="Open Sans Bold"/>
              <a:ea typeface="Open Sans Bold"/>
              <a:cs typeface="Open Sans Bold"/>
              <a:sym typeface="Open Sans Bold"/>
            </a:endParaRPr>
          </a:p>
        </p:txBody>
      </p:sp>
      <p:sp>
        <p:nvSpPr>
          <p:cNvPr id="42" name="TextBox 42"/>
          <p:cNvSpPr txBox="1"/>
          <p:nvPr/>
        </p:nvSpPr>
        <p:spPr>
          <a:xfrm>
            <a:off x="3207016" y="8162978"/>
            <a:ext cx="4954809" cy="1394291"/>
          </a:xfrm>
          <a:prstGeom prst="rect">
            <a:avLst/>
          </a:prstGeom>
        </p:spPr>
        <p:txBody>
          <a:bodyPr lIns="0" tIns="0" rIns="0" bIns="0" rtlCol="0" anchor="t">
            <a:spAutoFit/>
          </a:bodyPr>
          <a:lstStyle/>
          <a:p>
            <a:pPr algn="l">
              <a:lnSpc>
                <a:spcPts val="2800"/>
              </a:lnSpc>
              <a:spcBef>
                <a:spcPct val="0"/>
              </a:spcBef>
            </a:pPr>
            <a:r>
              <a:rPr lang="en-US" sz="2000">
                <a:solidFill>
                  <a:srgbClr val="FFFFFF"/>
                </a:solidFill>
                <a:latin typeface="Open Sans"/>
                <a:ea typeface="Open Sans"/>
                <a:cs typeface="Open Sans"/>
                <a:sym typeface="Open Sans"/>
              </a:rPr>
              <a:t>Hiện nay đã phát triển đến phiên bản YOLOv8, hỗ trợ nhiều định dạng như ONNX, TFLite, dễ tích hợp vào app thực tế.</a:t>
            </a:r>
            <a:endParaRPr lang="en-US" sz="2000">
              <a:solidFill>
                <a:srgbClr val="FFFFFF"/>
              </a:solidFill>
              <a:latin typeface="Open Sans"/>
              <a:ea typeface="Open Sans"/>
              <a:cs typeface="Open Sans"/>
              <a:sym typeface="Open Sans"/>
            </a:endParaRPr>
          </a:p>
        </p:txBody>
      </p:sp>
      <p:grpSp>
        <p:nvGrpSpPr>
          <p:cNvPr id="43" name="Group 43"/>
          <p:cNvGrpSpPr/>
          <p:nvPr/>
        </p:nvGrpSpPr>
        <p:grpSpPr>
          <a:xfrm rot="0">
            <a:off x="2158521" y="8208638"/>
            <a:ext cx="639967" cy="639967"/>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46" name="TextBox 46"/>
          <p:cNvSpPr txBox="1"/>
          <p:nvPr/>
        </p:nvSpPr>
        <p:spPr>
          <a:xfrm>
            <a:off x="2268023" y="8407046"/>
            <a:ext cx="378718" cy="227531"/>
          </a:xfrm>
          <a:prstGeom prst="rect">
            <a:avLst/>
          </a:prstGeom>
        </p:spPr>
        <p:txBody>
          <a:bodyPr lIns="0" tIns="0" rIns="0" bIns="0" rtlCol="0" anchor="t">
            <a:spAutoFit/>
          </a:bodyPr>
          <a:lstStyle/>
          <a:p>
            <a:pPr algn="ctr">
              <a:lnSpc>
                <a:spcPts val="1870"/>
              </a:lnSpc>
              <a:spcBef>
                <a:spcPct val="0"/>
              </a:spcBef>
            </a:pPr>
            <a:r>
              <a:rPr lang="en-US" sz="1335" b="1">
                <a:solidFill>
                  <a:srgbClr val="01072A"/>
                </a:solidFill>
                <a:latin typeface="Open Sans Bold"/>
                <a:ea typeface="Open Sans Bold"/>
                <a:cs typeface="Open Sans Bold"/>
                <a:sym typeface="Open Sans Bold"/>
              </a:rPr>
              <a:t>04</a:t>
            </a:r>
            <a:endParaRPr lang="en-US" sz="1335" b="1">
              <a:solidFill>
                <a:srgbClr val="01072A"/>
              </a:solidFill>
              <a:latin typeface="Open Sans Bold"/>
              <a:ea typeface="Open Sans Bold"/>
              <a:cs typeface="Open Sans Bold"/>
              <a:sym typeface="Open Sans Bold"/>
            </a:endParaRPr>
          </a:p>
        </p:txBody>
      </p:sp>
      <p:sp>
        <p:nvSpPr>
          <p:cNvPr id="47" name="Freeform 47"/>
          <p:cNvSpPr/>
          <p:nvPr/>
        </p:nvSpPr>
        <p:spPr>
          <a:xfrm>
            <a:off x="0"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2"/>
            <a:stretch>
              <a:fillRect/>
            </a:stretch>
          </a:blipFill>
        </p:spPr>
      </p:sp>
      <p:sp>
        <p:nvSpPr>
          <p:cNvPr id="48" name="TextBox 48"/>
          <p:cNvSpPr txBox="1"/>
          <p:nvPr/>
        </p:nvSpPr>
        <p:spPr>
          <a:xfrm>
            <a:off x="194546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923161" y="8528621"/>
            <a:ext cx="729679" cy="7296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0">
            <a:off x="136458" y="338091"/>
            <a:ext cx="9488213" cy="9419167"/>
            <a:chOff x="0" y="0"/>
            <a:chExt cx="787802" cy="782070"/>
          </a:xfrm>
        </p:grpSpPr>
        <p:sp>
          <p:nvSpPr>
            <p:cNvPr id="12" name="Freeform 12"/>
            <p:cNvSpPr/>
            <p:nvPr/>
          </p:nvSpPr>
          <p:spPr>
            <a:xfrm>
              <a:off x="0" y="0"/>
              <a:ext cx="787802" cy="782070"/>
            </a:xfrm>
            <a:custGeom>
              <a:avLst/>
              <a:gdLst/>
              <a:ahLst/>
              <a:cxnLst/>
              <a:rect l="l" t="t" r="r" b="b"/>
              <a:pathLst>
                <a:path w="787802" h="782070">
                  <a:moveTo>
                    <a:pt x="18767" y="0"/>
                  </a:moveTo>
                  <a:lnTo>
                    <a:pt x="769036" y="0"/>
                  </a:lnTo>
                  <a:cubicBezTo>
                    <a:pt x="779400" y="0"/>
                    <a:pt x="787802" y="8402"/>
                    <a:pt x="787802" y="18767"/>
                  </a:cubicBezTo>
                  <a:lnTo>
                    <a:pt x="787802" y="763303"/>
                  </a:lnTo>
                  <a:cubicBezTo>
                    <a:pt x="787802" y="773667"/>
                    <a:pt x="779400" y="782070"/>
                    <a:pt x="769036" y="782070"/>
                  </a:cubicBezTo>
                  <a:lnTo>
                    <a:pt x="18767" y="782070"/>
                  </a:lnTo>
                  <a:cubicBezTo>
                    <a:pt x="8402" y="782070"/>
                    <a:pt x="0" y="773667"/>
                    <a:pt x="0" y="763303"/>
                  </a:cubicBezTo>
                  <a:lnTo>
                    <a:pt x="0" y="18767"/>
                  </a:lnTo>
                  <a:cubicBezTo>
                    <a:pt x="0" y="8402"/>
                    <a:pt x="8402" y="0"/>
                    <a:pt x="18767" y="0"/>
                  </a:cubicBezTo>
                  <a:close/>
                </a:path>
              </a:pathLst>
            </a:custGeom>
            <a:blipFill>
              <a:blip r:embed="rId1"/>
              <a:stretch>
                <a:fillRect t="-3001" b="-3001"/>
              </a:stretch>
            </a:blipFill>
          </p:spPr>
        </p:sp>
      </p:grpSp>
      <p:grpSp>
        <p:nvGrpSpPr>
          <p:cNvPr id="13" name="Group 13"/>
          <p:cNvGrpSpPr/>
          <p:nvPr/>
        </p:nvGrpSpPr>
        <p:grpSpPr>
          <a:xfrm rot="0">
            <a:off x="10732044" y="3535662"/>
            <a:ext cx="980951" cy="99063"/>
            <a:chOff x="0" y="0"/>
            <a:chExt cx="258358" cy="26091"/>
          </a:xfrm>
        </p:grpSpPr>
        <p:sp>
          <p:nvSpPr>
            <p:cNvPr id="14" name="Freeform 14"/>
            <p:cNvSpPr/>
            <p:nvPr/>
          </p:nvSpPr>
          <p:spPr>
            <a:xfrm>
              <a:off x="0" y="0"/>
              <a:ext cx="258358" cy="26091"/>
            </a:xfrm>
            <a:custGeom>
              <a:avLst/>
              <a:gdLst/>
              <a:ahLst/>
              <a:cxnLst/>
              <a:rect l="l" t="t" r="r" b="b"/>
              <a:pathLst>
                <a:path w="258358" h="26091">
                  <a:moveTo>
                    <a:pt x="13045" y="0"/>
                  </a:moveTo>
                  <a:lnTo>
                    <a:pt x="245312" y="0"/>
                  </a:lnTo>
                  <a:cubicBezTo>
                    <a:pt x="248772" y="0"/>
                    <a:pt x="252090" y="1374"/>
                    <a:pt x="254537" y="3821"/>
                  </a:cubicBezTo>
                  <a:cubicBezTo>
                    <a:pt x="256983" y="6267"/>
                    <a:pt x="258358" y="9585"/>
                    <a:pt x="258358" y="13045"/>
                  </a:cubicBezTo>
                  <a:lnTo>
                    <a:pt x="258358" y="13045"/>
                  </a:lnTo>
                  <a:cubicBezTo>
                    <a:pt x="258358" y="20250"/>
                    <a:pt x="252517" y="26091"/>
                    <a:pt x="245312" y="26091"/>
                  </a:cubicBezTo>
                  <a:lnTo>
                    <a:pt x="13045" y="26091"/>
                  </a:lnTo>
                  <a:cubicBezTo>
                    <a:pt x="5841" y="26091"/>
                    <a:pt x="0" y="20250"/>
                    <a:pt x="0" y="13045"/>
                  </a:cubicBezTo>
                  <a:lnTo>
                    <a:pt x="0" y="13045"/>
                  </a:lnTo>
                  <a:cubicBezTo>
                    <a:pt x="0" y="5841"/>
                    <a:pt x="5841" y="0"/>
                    <a:pt x="13045" y="0"/>
                  </a:cubicBezTo>
                  <a:close/>
                </a:path>
              </a:pathLst>
            </a:custGeom>
            <a:solidFill>
              <a:srgbClr val="7AC4FF"/>
            </a:solidFill>
          </p:spPr>
        </p:sp>
        <p:sp>
          <p:nvSpPr>
            <p:cNvPr id="15" name="TextBox 15"/>
            <p:cNvSpPr txBox="1"/>
            <p:nvPr/>
          </p:nvSpPr>
          <p:spPr>
            <a:xfrm>
              <a:off x="0" y="-38100"/>
              <a:ext cx="258358" cy="64191"/>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11755467" y="3535662"/>
            <a:ext cx="99063" cy="9906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1028700" y="510615"/>
            <a:ext cx="1550287" cy="197971"/>
          </a:xfrm>
          <a:prstGeom prst="rect">
            <a:avLst/>
          </a:prstGeom>
        </p:spPr>
        <p:txBody>
          <a:bodyPr lIns="0" tIns="0" rIns="0" bIns="0" rtlCol="0" anchor="t">
            <a:spAutoFit/>
          </a:bodyPr>
          <a:lstStyle/>
          <a:p>
            <a:pPr algn="l">
              <a:lnSpc>
                <a:spcPts val="1680"/>
              </a:lnSpc>
              <a:spcBef>
                <a:spcPct val="0"/>
              </a:spcBef>
            </a:pPr>
            <a:r>
              <a:rPr lang="en-US" sz="1200" b="1">
                <a:solidFill>
                  <a:srgbClr val="FFFFFF"/>
                </a:solidFill>
                <a:latin typeface="Open Sans Bold"/>
                <a:ea typeface="Open Sans Bold"/>
                <a:cs typeface="Open Sans Bold"/>
                <a:sym typeface="Open Sans Bold"/>
              </a:rPr>
              <a:t>Salford &amp; Co.</a:t>
            </a:r>
            <a:endParaRPr lang="en-US" sz="1200" b="1">
              <a:solidFill>
                <a:srgbClr val="FFFFFF"/>
              </a:solidFill>
              <a:latin typeface="Open Sans Bold"/>
              <a:ea typeface="Open Sans Bold"/>
              <a:cs typeface="Open Sans Bold"/>
              <a:sym typeface="Open Sans Bold"/>
            </a:endParaRPr>
          </a:p>
        </p:txBody>
      </p:sp>
      <p:sp>
        <p:nvSpPr>
          <p:cNvPr id="20" name="TextBox 20"/>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21" name="TextBox 21"/>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22" name="TextBox 22"/>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23" name="TextBox 23"/>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24" name="TextBox 24"/>
          <p:cNvSpPr txBox="1"/>
          <p:nvPr/>
        </p:nvSpPr>
        <p:spPr>
          <a:xfrm>
            <a:off x="10732044" y="1005314"/>
            <a:ext cx="7191117" cy="2119319"/>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Kiến trúc của một mô hình YoLo</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25" name="TextBox 25"/>
          <p:cNvSpPr txBox="1"/>
          <p:nvPr/>
        </p:nvSpPr>
        <p:spPr>
          <a:xfrm>
            <a:off x="11418596" y="4128241"/>
            <a:ext cx="3787676" cy="389282"/>
          </a:xfrm>
          <a:prstGeom prst="rect">
            <a:avLst/>
          </a:prstGeom>
        </p:spPr>
        <p:txBody>
          <a:bodyPr lIns="0" tIns="0" rIns="0" bIns="0" rtlCol="0" anchor="t">
            <a:spAutoFit/>
          </a:bodyPr>
          <a:lstStyle/>
          <a:p>
            <a:pPr algn="ctr">
              <a:lnSpc>
                <a:spcPts val="3220"/>
              </a:lnSpc>
              <a:spcBef>
                <a:spcPct val="0"/>
              </a:spcBef>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Backbone (Trích đặc trưng)</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p:txBody>
      </p:sp>
      <p:grpSp>
        <p:nvGrpSpPr>
          <p:cNvPr id="26" name="Group 26"/>
          <p:cNvGrpSpPr/>
          <p:nvPr/>
        </p:nvGrpSpPr>
        <p:grpSpPr>
          <a:xfrm rot="0">
            <a:off x="10624796" y="4044300"/>
            <a:ext cx="597723" cy="5977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29" name="TextBox 29"/>
          <p:cNvSpPr txBox="1"/>
          <p:nvPr/>
        </p:nvSpPr>
        <p:spPr>
          <a:xfrm>
            <a:off x="10753309" y="4234620"/>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1072A"/>
                </a:solidFill>
                <a:latin typeface="Open Sans Bold"/>
                <a:ea typeface="Open Sans Bold"/>
                <a:cs typeface="Open Sans Bold"/>
                <a:sym typeface="Open Sans Bold"/>
              </a:rPr>
              <a:t>01</a:t>
            </a:r>
            <a:endParaRPr lang="en-US" sz="1200" b="1">
              <a:solidFill>
                <a:srgbClr val="01072A"/>
              </a:solidFill>
              <a:latin typeface="Open Sans Bold"/>
              <a:ea typeface="Open Sans Bold"/>
              <a:cs typeface="Open Sans Bold"/>
              <a:sym typeface="Open Sans Bold"/>
            </a:endParaRPr>
          </a:p>
        </p:txBody>
      </p:sp>
      <p:sp>
        <p:nvSpPr>
          <p:cNvPr id="30" name="TextBox 30"/>
          <p:cNvSpPr txBox="1"/>
          <p:nvPr/>
        </p:nvSpPr>
        <p:spPr>
          <a:xfrm>
            <a:off x="11433275" y="5859439"/>
            <a:ext cx="3112808" cy="389282"/>
          </a:xfrm>
          <a:prstGeom prst="rect">
            <a:avLst/>
          </a:prstGeom>
        </p:spPr>
        <p:txBody>
          <a:bodyPr lIns="0" tIns="0" rIns="0" bIns="0" rtlCol="0" anchor="t">
            <a:spAutoFit/>
          </a:bodyPr>
          <a:lstStyle/>
          <a:p>
            <a:pPr algn="ctr">
              <a:lnSpc>
                <a:spcPts val="3220"/>
              </a:lnSpc>
              <a:spcBef>
                <a:spcPct val="0"/>
              </a:spcBef>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Neck (Phối nối đa tỉ lệ)</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p:txBody>
      </p:sp>
      <p:grpSp>
        <p:nvGrpSpPr>
          <p:cNvPr id="31" name="Group 31"/>
          <p:cNvGrpSpPr/>
          <p:nvPr/>
        </p:nvGrpSpPr>
        <p:grpSpPr>
          <a:xfrm rot="0">
            <a:off x="10624796" y="5775498"/>
            <a:ext cx="597723" cy="597723"/>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34" name="TextBox 34"/>
          <p:cNvSpPr txBox="1"/>
          <p:nvPr/>
        </p:nvSpPr>
        <p:spPr>
          <a:xfrm>
            <a:off x="10753309" y="5965818"/>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1072A"/>
                </a:solidFill>
                <a:latin typeface="Open Sans Bold"/>
                <a:ea typeface="Open Sans Bold"/>
                <a:cs typeface="Open Sans Bold"/>
                <a:sym typeface="Open Sans Bold"/>
              </a:rPr>
              <a:t>01</a:t>
            </a:r>
            <a:endParaRPr lang="en-US" sz="1200" b="1">
              <a:solidFill>
                <a:srgbClr val="01072A"/>
              </a:solidFill>
              <a:latin typeface="Open Sans Bold"/>
              <a:ea typeface="Open Sans Bold"/>
              <a:cs typeface="Open Sans Bold"/>
              <a:sym typeface="Open Sans Bold"/>
            </a:endParaRPr>
          </a:p>
        </p:txBody>
      </p:sp>
      <p:sp>
        <p:nvSpPr>
          <p:cNvPr id="35" name="TextBox 35"/>
          <p:cNvSpPr txBox="1"/>
          <p:nvPr/>
        </p:nvSpPr>
        <p:spPr>
          <a:xfrm>
            <a:off x="11384230" y="7590637"/>
            <a:ext cx="5365660" cy="389282"/>
          </a:xfrm>
          <a:prstGeom prst="rect">
            <a:avLst/>
          </a:prstGeom>
        </p:spPr>
        <p:txBody>
          <a:bodyPr lIns="0" tIns="0" rIns="0" bIns="0" rtlCol="0" anchor="t">
            <a:spAutoFit/>
          </a:bodyPr>
          <a:lstStyle/>
          <a:p>
            <a:pPr algn="ctr">
              <a:lnSpc>
                <a:spcPts val="3220"/>
              </a:lnSpc>
              <a:spcBef>
                <a:spcPct val="0"/>
              </a:spcBef>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He</a:t>
            </a:r>
            <a:r>
              <a:rPr lang="en-US" sz="2300">
                <a:solidFill>
                  <a:srgbClr val="FFFFFF"/>
                </a:solidFill>
                <a:latin typeface="Canva Sans" panose="020B0503030501040103"/>
                <a:ea typeface="Canva Sans" panose="020B0503030501040103"/>
                <a:cs typeface="Canva Sans" panose="020B0503030501040103"/>
                <a:sym typeface="Canva Sans" panose="020B0503030501040103"/>
              </a:rPr>
              <a:t>ad (Dự đoán bounding box và class)</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p:txBody>
      </p:sp>
      <p:grpSp>
        <p:nvGrpSpPr>
          <p:cNvPr id="36" name="Group 36"/>
          <p:cNvGrpSpPr/>
          <p:nvPr/>
        </p:nvGrpSpPr>
        <p:grpSpPr>
          <a:xfrm rot="0">
            <a:off x="10624796" y="7506696"/>
            <a:ext cx="597723" cy="59772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39" name="TextBox 39"/>
          <p:cNvSpPr txBox="1"/>
          <p:nvPr/>
        </p:nvSpPr>
        <p:spPr>
          <a:xfrm>
            <a:off x="10753309" y="769701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01072A"/>
                </a:solidFill>
                <a:latin typeface="Open Sans Bold"/>
                <a:ea typeface="Open Sans Bold"/>
                <a:cs typeface="Open Sans Bold"/>
                <a:sym typeface="Open Sans Bold"/>
              </a:rPr>
              <a:t>01</a:t>
            </a:r>
            <a:endParaRPr lang="en-US" sz="1200" b="1">
              <a:solidFill>
                <a:srgbClr val="01072A"/>
              </a:solidFill>
              <a:latin typeface="Open Sans Bold"/>
              <a:ea typeface="Open Sans Bold"/>
              <a:cs typeface="Open Sans Bold"/>
              <a:sym typeface="Open Sans Bold"/>
            </a:endParaRPr>
          </a:p>
        </p:txBody>
      </p:sp>
      <p:sp>
        <p:nvSpPr>
          <p:cNvPr id="40" name="TextBox 40"/>
          <p:cNvSpPr txBox="1"/>
          <p:nvPr/>
        </p:nvSpPr>
        <p:spPr>
          <a:xfrm>
            <a:off x="11384230" y="4629467"/>
            <a:ext cx="5220296" cy="989965"/>
          </a:xfrm>
          <a:prstGeom prst="rect">
            <a:avLst/>
          </a:prstGeom>
        </p:spPr>
        <p:txBody>
          <a:bodyPr lIns="0" tIns="0" rIns="0" bIns="0" rtlCol="0" anchor="t">
            <a:spAutoFit/>
          </a:bodyPr>
          <a:lstStyle/>
          <a:p>
            <a:pPr marL="410210" lvl="1" indent="-205105" algn="l">
              <a:lnSpc>
                <a:spcPts val="2660"/>
              </a:lnSpc>
              <a:buFont typeface="Arial" panose="020B0604020202020204"/>
              <a:buChar char="•"/>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Đây là mạng CNN sâu (ví dụ Darknet-53, CSPDarknet) chịu trách nhiệm chiết lấy các đặc trưng</a:t>
            </a: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41" name="TextBox 41"/>
          <p:cNvSpPr txBox="1"/>
          <p:nvPr/>
        </p:nvSpPr>
        <p:spPr>
          <a:xfrm>
            <a:off x="11433275" y="6429459"/>
            <a:ext cx="5486027" cy="989965"/>
          </a:xfrm>
          <a:prstGeom prst="rect">
            <a:avLst/>
          </a:prstGeom>
        </p:spPr>
        <p:txBody>
          <a:bodyPr lIns="0" tIns="0" rIns="0" bIns="0" rtlCol="0" anchor="t">
            <a:spAutoFit/>
          </a:bodyPr>
          <a:lstStyle/>
          <a:p>
            <a:pPr marL="410210" lvl="1" indent="-205105" algn="l">
              <a:lnSpc>
                <a:spcPts val="2660"/>
              </a:lnSpc>
              <a:buFont typeface="Arial" panose="020B0604020202020204"/>
              <a:buChar char="•"/>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Thường dùng cấu trúc FPN (Feature Pyramid Network) hoặc PANet để kết hợp đặc trưng từ các tầng nông và sâu.</a:t>
            </a: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42" name="TextBox 42"/>
          <p:cNvSpPr txBox="1"/>
          <p:nvPr/>
        </p:nvSpPr>
        <p:spPr>
          <a:xfrm>
            <a:off x="11433275" y="8227570"/>
            <a:ext cx="5527370" cy="1656715"/>
          </a:xfrm>
          <a:prstGeom prst="rect">
            <a:avLst/>
          </a:prstGeom>
        </p:spPr>
        <p:txBody>
          <a:bodyPr lIns="0" tIns="0" rIns="0" bIns="0" rtlCol="0" anchor="t">
            <a:spAutoFit/>
          </a:bodyPr>
          <a:lstStyle/>
          <a:p>
            <a:pPr marL="410210" lvl="1" indent="-205105" algn="l">
              <a:lnSpc>
                <a:spcPts val="2660"/>
              </a:lnSpc>
              <a:buFont typeface="Arial" panose="020B0604020202020204"/>
              <a:buChar char="•"/>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4 giá trị tọa độ (x,y,w,h)(x, y, w, h)(x,y,w,h) (tâm, rộng, cao)</a:t>
            </a: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a:p>
            <a:pPr marL="410210" lvl="1" indent="-205105" algn="l">
              <a:lnSpc>
                <a:spcPts val="2660"/>
              </a:lnSpc>
              <a:buFont typeface="Arial" panose="020B0604020202020204"/>
              <a:buChar char="•"/>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 giá trị objectness (xác suất có object)</a:t>
            </a: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a:p>
            <a:pPr marL="410210" lvl="1" indent="-205105" algn="l">
              <a:lnSpc>
                <a:spcPts val="2660"/>
              </a:lnSpc>
              <a:buFont typeface="Arial" panose="020B0604020202020204"/>
              <a:buChar char="•"/>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CCC giá trị class confidence (xác suất từng lớp)</a:t>
            </a: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9" name="TextBox 9"/>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10" name="TextBox 10"/>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11" name="TextBox 11"/>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12" name="Freeform 12"/>
          <p:cNvSpPr/>
          <p:nvPr/>
        </p:nvSpPr>
        <p:spPr>
          <a:xfrm>
            <a:off x="-80687"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1"/>
            <a:stretch>
              <a:fillRect/>
            </a:stretch>
          </a:blipFill>
        </p:spPr>
      </p:sp>
      <p:grpSp>
        <p:nvGrpSpPr>
          <p:cNvPr id="13" name="Group 13"/>
          <p:cNvGrpSpPr/>
          <p:nvPr/>
        </p:nvGrpSpPr>
        <p:grpSpPr>
          <a:xfrm rot="0">
            <a:off x="6489909" y="2650908"/>
            <a:ext cx="5408621" cy="54086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7AC4FF"/>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sp>
        <p:nvSpPr>
          <p:cNvPr id="16" name="TextBox 16"/>
          <p:cNvSpPr txBox="1"/>
          <p:nvPr/>
        </p:nvSpPr>
        <p:spPr>
          <a:xfrm>
            <a:off x="6936813" y="3503755"/>
            <a:ext cx="4514813" cy="2037597"/>
          </a:xfrm>
          <a:prstGeom prst="rect">
            <a:avLst/>
          </a:prstGeom>
        </p:spPr>
        <p:txBody>
          <a:bodyPr lIns="0" tIns="0" rIns="0" bIns="0" rtlCol="0" anchor="t">
            <a:spAutoFit/>
          </a:bodyPr>
          <a:lstStyle/>
          <a:p>
            <a:pPr algn="ctr">
              <a:lnSpc>
                <a:spcPts val="15245"/>
              </a:lnSpc>
            </a:pPr>
            <a:r>
              <a:rPr lang="en-US" sz="15245" b="1">
                <a:solidFill>
                  <a:srgbClr val="FF0099"/>
                </a:solidFill>
                <a:latin typeface="Big Shoulders Display Bold"/>
                <a:ea typeface="Big Shoulders Display Bold"/>
                <a:cs typeface="Big Shoulders Display Bold"/>
                <a:sym typeface="Big Shoulders Display Bold"/>
              </a:rPr>
              <a:t>03</a:t>
            </a:r>
            <a:endParaRPr lang="en-US" sz="15245" b="1">
              <a:solidFill>
                <a:srgbClr val="FF0099"/>
              </a:solidFill>
              <a:latin typeface="Big Shoulders Display Bold"/>
              <a:ea typeface="Big Shoulders Display Bold"/>
              <a:cs typeface="Big Shoulders Display Bold"/>
              <a:sym typeface="Big Shoulders Display Bold"/>
            </a:endParaRPr>
          </a:p>
        </p:txBody>
      </p:sp>
      <p:sp>
        <p:nvSpPr>
          <p:cNvPr id="17" name="TextBox 17"/>
          <p:cNvSpPr txBox="1"/>
          <p:nvPr/>
        </p:nvSpPr>
        <p:spPr>
          <a:xfrm>
            <a:off x="652474" y="5350852"/>
            <a:ext cx="17813853" cy="1660065"/>
          </a:xfrm>
          <a:prstGeom prst="rect">
            <a:avLst/>
          </a:prstGeom>
        </p:spPr>
        <p:txBody>
          <a:bodyPr lIns="0" tIns="0" rIns="0" bIns="0" rtlCol="0" anchor="t">
            <a:spAutoFit/>
          </a:bodyPr>
          <a:lstStyle/>
          <a:p>
            <a:pPr algn="ctr">
              <a:lnSpc>
                <a:spcPts val="13500"/>
              </a:lnSpc>
            </a:pPr>
            <a:r>
              <a:rPr lang="en-US" sz="964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PHƯƠNG PHÁP TIẾP CẬN</a:t>
            </a:r>
            <a:endParaRPr lang="en-US" sz="964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18" name="TextBox 18"/>
          <p:cNvSpPr txBox="1"/>
          <p:nvPr/>
        </p:nvSpPr>
        <p:spPr>
          <a:xfrm>
            <a:off x="196451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58575"/>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0678"/>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7AC4FF"/>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923161" y="8528621"/>
            <a:ext cx="729679" cy="7296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0">
            <a:off x="5950038" y="6266611"/>
            <a:ext cx="2489668" cy="3921826"/>
            <a:chOff x="0" y="0"/>
            <a:chExt cx="515985" cy="812800"/>
          </a:xfrm>
        </p:grpSpPr>
        <p:sp>
          <p:nvSpPr>
            <p:cNvPr id="12" name="Freeform 12"/>
            <p:cNvSpPr/>
            <p:nvPr/>
          </p:nvSpPr>
          <p:spPr>
            <a:xfrm>
              <a:off x="0" y="0"/>
              <a:ext cx="515985" cy="812800"/>
            </a:xfrm>
            <a:custGeom>
              <a:avLst/>
              <a:gdLst/>
              <a:ahLst/>
              <a:cxnLst/>
              <a:rect l="l" t="t" r="r" b="b"/>
              <a:pathLst>
                <a:path w="515985" h="812800">
                  <a:moveTo>
                    <a:pt x="71521" y="0"/>
                  </a:moveTo>
                  <a:lnTo>
                    <a:pt x="444463" y="0"/>
                  </a:lnTo>
                  <a:cubicBezTo>
                    <a:pt x="463432" y="0"/>
                    <a:pt x="481624" y="7535"/>
                    <a:pt x="495037" y="20948"/>
                  </a:cubicBezTo>
                  <a:cubicBezTo>
                    <a:pt x="508449" y="34361"/>
                    <a:pt x="515985" y="52553"/>
                    <a:pt x="515985" y="71521"/>
                  </a:cubicBezTo>
                  <a:lnTo>
                    <a:pt x="515985" y="741279"/>
                  </a:lnTo>
                  <a:cubicBezTo>
                    <a:pt x="515985" y="760247"/>
                    <a:pt x="508449" y="778439"/>
                    <a:pt x="495037" y="791852"/>
                  </a:cubicBezTo>
                  <a:cubicBezTo>
                    <a:pt x="481624" y="805265"/>
                    <a:pt x="463432" y="812800"/>
                    <a:pt x="444463" y="812800"/>
                  </a:cubicBezTo>
                  <a:lnTo>
                    <a:pt x="71521" y="812800"/>
                  </a:lnTo>
                  <a:cubicBezTo>
                    <a:pt x="52553" y="812800"/>
                    <a:pt x="34361" y="805265"/>
                    <a:pt x="20948" y="791852"/>
                  </a:cubicBezTo>
                  <a:cubicBezTo>
                    <a:pt x="7535" y="778439"/>
                    <a:pt x="0" y="760247"/>
                    <a:pt x="0" y="741279"/>
                  </a:cubicBezTo>
                  <a:lnTo>
                    <a:pt x="0" y="71521"/>
                  </a:lnTo>
                  <a:cubicBezTo>
                    <a:pt x="0" y="52553"/>
                    <a:pt x="7535" y="34361"/>
                    <a:pt x="20948" y="20948"/>
                  </a:cubicBezTo>
                  <a:cubicBezTo>
                    <a:pt x="34361" y="7535"/>
                    <a:pt x="52553" y="0"/>
                    <a:pt x="71521" y="0"/>
                  </a:cubicBezTo>
                  <a:close/>
                </a:path>
              </a:pathLst>
            </a:custGeom>
            <a:blipFill>
              <a:blip r:embed="rId1"/>
              <a:stretch>
                <a:fillRect t="-3912" b="-3912"/>
              </a:stretch>
            </a:blipFill>
          </p:spPr>
        </p:sp>
      </p:grpSp>
      <p:grpSp>
        <p:nvGrpSpPr>
          <p:cNvPr id="13" name="Group 13"/>
          <p:cNvGrpSpPr/>
          <p:nvPr/>
        </p:nvGrpSpPr>
        <p:grpSpPr>
          <a:xfrm rot="0">
            <a:off x="16180747" y="3674262"/>
            <a:ext cx="1659394" cy="1865174"/>
            <a:chOff x="0" y="0"/>
            <a:chExt cx="437042" cy="491239"/>
          </a:xfrm>
        </p:grpSpPr>
        <p:sp>
          <p:nvSpPr>
            <p:cNvPr id="14" name="Freeform 14"/>
            <p:cNvSpPr/>
            <p:nvPr/>
          </p:nvSpPr>
          <p:spPr>
            <a:xfrm>
              <a:off x="0" y="0"/>
              <a:ext cx="437042" cy="491239"/>
            </a:xfrm>
            <a:custGeom>
              <a:avLst/>
              <a:gdLst/>
              <a:ahLst/>
              <a:cxnLst/>
              <a:rect l="l" t="t" r="r" b="b"/>
              <a:pathLst>
                <a:path w="437042" h="491239">
                  <a:moveTo>
                    <a:pt x="121303" y="0"/>
                  </a:moveTo>
                  <a:lnTo>
                    <a:pt x="315739" y="0"/>
                  </a:lnTo>
                  <a:cubicBezTo>
                    <a:pt x="382733" y="0"/>
                    <a:pt x="437042" y="54309"/>
                    <a:pt x="437042" y="121303"/>
                  </a:cubicBezTo>
                  <a:lnTo>
                    <a:pt x="437042" y="369936"/>
                  </a:lnTo>
                  <a:cubicBezTo>
                    <a:pt x="437042" y="436930"/>
                    <a:pt x="382733" y="491239"/>
                    <a:pt x="315739" y="491239"/>
                  </a:cubicBezTo>
                  <a:lnTo>
                    <a:pt x="121303" y="491239"/>
                  </a:lnTo>
                  <a:cubicBezTo>
                    <a:pt x="54309" y="491239"/>
                    <a:pt x="0" y="436930"/>
                    <a:pt x="0" y="369936"/>
                  </a:cubicBezTo>
                  <a:lnTo>
                    <a:pt x="0" y="121303"/>
                  </a:lnTo>
                  <a:cubicBezTo>
                    <a:pt x="0" y="54309"/>
                    <a:pt x="54309" y="0"/>
                    <a:pt x="121303" y="0"/>
                  </a:cubicBezTo>
                  <a:close/>
                </a:path>
              </a:pathLst>
            </a:custGeom>
            <a:solidFill>
              <a:srgbClr val="7AC4FF"/>
            </a:solidFill>
          </p:spPr>
        </p:sp>
        <p:sp>
          <p:nvSpPr>
            <p:cNvPr id="15" name="TextBox 15"/>
            <p:cNvSpPr txBox="1"/>
            <p:nvPr/>
          </p:nvSpPr>
          <p:spPr>
            <a:xfrm>
              <a:off x="0" y="-38100"/>
              <a:ext cx="437042" cy="529339"/>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1707215" y="2554585"/>
            <a:ext cx="980951" cy="99063"/>
            <a:chOff x="0" y="0"/>
            <a:chExt cx="258358" cy="26091"/>
          </a:xfrm>
        </p:grpSpPr>
        <p:sp>
          <p:nvSpPr>
            <p:cNvPr id="17" name="Freeform 17"/>
            <p:cNvSpPr/>
            <p:nvPr/>
          </p:nvSpPr>
          <p:spPr>
            <a:xfrm>
              <a:off x="0" y="0"/>
              <a:ext cx="258358" cy="26091"/>
            </a:xfrm>
            <a:custGeom>
              <a:avLst/>
              <a:gdLst/>
              <a:ahLst/>
              <a:cxnLst/>
              <a:rect l="l" t="t" r="r" b="b"/>
              <a:pathLst>
                <a:path w="258358" h="26091">
                  <a:moveTo>
                    <a:pt x="13045" y="0"/>
                  </a:moveTo>
                  <a:lnTo>
                    <a:pt x="245312" y="0"/>
                  </a:lnTo>
                  <a:cubicBezTo>
                    <a:pt x="248772" y="0"/>
                    <a:pt x="252090" y="1374"/>
                    <a:pt x="254537" y="3821"/>
                  </a:cubicBezTo>
                  <a:cubicBezTo>
                    <a:pt x="256983" y="6267"/>
                    <a:pt x="258358" y="9585"/>
                    <a:pt x="258358" y="13045"/>
                  </a:cubicBezTo>
                  <a:lnTo>
                    <a:pt x="258358" y="13045"/>
                  </a:lnTo>
                  <a:cubicBezTo>
                    <a:pt x="258358" y="20250"/>
                    <a:pt x="252517" y="26091"/>
                    <a:pt x="245312" y="26091"/>
                  </a:cubicBezTo>
                  <a:lnTo>
                    <a:pt x="13045" y="26091"/>
                  </a:lnTo>
                  <a:cubicBezTo>
                    <a:pt x="5841" y="26091"/>
                    <a:pt x="0" y="20250"/>
                    <a:pt x="0" y="13045"/>
                  </a:cubicBezTo>
                  <a:lnTo>
                    <a:pt x="0" y="13045"/>
                  </a:lnTo>
                  <a:cubicBezTo>
                    <a:pt x="0" y="5841"/>
                    <a:pt x="5841" y="0"/>
                    <a:pt x="13045" y="0"/>
                  </a:cubicBezTo>
                  <a:close/>
                </a:path>
              </a:pathLst>
            </a:custGeom>
            <a:solidFill>
              <a:srgbClr val="7AC4FF"/>
            </a:solidFill>
          </p:spPr>
        </p:sp>
        <p:sp>
          <p:nvSpPr>
            <p:cNvPr id="18" name="TextBox 18"/>
            <p:cNvSpPr txBox="1"/>
            <p:nvPr/>
          </p:nvSpPr>
          <p:spPr>
            <a:xfrm>
              <a:off x="0" y="-38100"/>
              <a:ext cx="258358" cy="64191"/>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0">
            <a:off x="2730638" y="2554585"/>
            <a:ext cx="99063" cy="9906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60"/>
                </a:lnSpc>
              </a:pPr>
            </a:p>
          </p:txBody>
        </p:sp>
      </p:grpSp>
      <p:grpSp>
        <p:nvGrpSpPr>
          <p:cNvPr id="22" name="Group 22"/>
          <p:cNvGrpSpPr/>
          <p:nvPr/>
        </p:nvGrpSpPr>
        <p:grpSpPr>
          <a:xfrm rot="0">
            <a:off x="10677905" y="6453700"/>
            <a:ext cx="597723" cy="59772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25" name="TextBox 25"/>
          <p:cNvSpPr txBox="1"/>
          <p:nvPr/>
        </p:nvSpPr>
        <p:spPr>
          <a:xfrm>
            <a:off x="1835728" y="3301348"/>
            <a:ext cx="340698" cy="257164"/>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02</a:t>
            </a:r>
            <a:endParaRPr lang="en-US" sz="1500" b="1">
              <a:solidFill>
                <a:srgbClr val="01072A"/>
              </a:solidFill>
              <a:latin typeface="Open Sans Bold"/>
              <a:ea typeface="Open Sans Bold"/>
              <a:cs typeface="Open Sans Bold"/>
              <a:sym typeface="Open Sans Bold"/>
            </a:endParaRPr>
          </a:p>
        </p:txBody>
      </p:sp>
      <p:grpSp>
        <p:nvGrpSpPr>
          <p:cNvPr id="26" name="Group 26"/>
          <p:cNvGrpSpPr/>
          <p:nvPr/>
        </p:nvGrpSpPr>
        <p:grpSpPr>
          <a:xfrm rot="0">
            <a:off x="10677905" y="7884901"/>
            <a:ext cx="597723" cy="5977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29" name="Group 29"/>
          <p:cNvGrpSpPr/>
          <p:nvPr/>
        </p:nvGrpSpPr>
        <p:grpSpPr>
          <a:xfrm rot="0">
            <a:off x="1707215" y="4896235"/>
            <a:ext cx="597723" cy="5977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grpSp>
        <p:nvGrpSpPr>
          <p:cNvPr id="32" name="Group 32"/>
          <p:cNvGrpSpPr/>
          <p:nvPr/>
        </p:nvGrpSpPr>
        <p:grpSpPr>
          <a:xfrm rot="0">
            <a:off x="3700345" y="6655231"/>
            <a:ext cx="2489668" cy="3921826"/>
            <a:chOff x="0" y="0"/>
            <a:chExt cx="515985" cy="812800"/>
          </a:xfrm>
        </p:grpSpPr>
        <p:sp>
          <p:nvSpPr>
            <p:cNvPr id="33" name="Freeform 33"/>
            <p:cNvSpPr/>
            <p:nvPr/>
          </p:nvSpPr>
          <p:spPr>
            <a:xfrm>
              <a:off x="0" y="0"/>
              <a:ext cx="515985" cy="812800"/>
            </a:xfrm>
            <a:custGeom>
              <a:avLst/>
              <a:gdLst/>
              <a:ahLst/>
              <a:cxnLst/>
              <a:rect l="l" t="t" r="r" b="b"/>
              <a:pathLst>
                <a:path w="515985" h="812800">
                  <a:moveTo>
                    <a:pt x="71521" y="0"/>
                  </a:moveTo>
                  <a:lnTo>
                    <a:pt x="444463" y="0"/>
                  </a:lnTo>
                  <a:cubicBezTo>
                    <a:pt x="463432" y="0"/>
                    <a:pt x="481624" y="7535"/>
                    <a:pt x="495037" y="20948"/>
                  </a:cubicBezTo>
                  <a:cubicBezTo>
                    <a:pt x="508449" y="34361"/>
                    <a:pt x="515985" y="52553"/>
                    <a:pt x="515985" y="71521"/>
                  </a:cubicBezTo>
                  <a:lnTo>
                    <a:pt x="515985" y="741279"/>
                  </a:lnTo>
                  <a:cubicBezTo>
                    <a:pt x="515985" y="760247"/>
                    <a:pt x="508449" y="778439"/>
                    <a:pt x="495037" y="791852"/>
                  </a:cubicBezTo>
                  <a:cubicBezTo>
                    <a:pt x="481624" y="805265"/>
                    <a:pt x="463432" y="812800"/>
                    <a:pt x="444463" y="812800"/>
                  </a:cubicBezTo>
                  <a:lnTo>
                    <a:pt x="71521" y="812800"/>
                  </a:lnTo>
                  <a:cubicBezTo>
                    <a:pt x="52553" y="812800"/>
                    <a:pt x="34361" y="805265"/>
                    <a:pt x="20948" y="791852"/>
                  </a:cubicBezTo>
                  <a:cubicBezTo>
                    <a:pt x="7535" y="778439"/>
                    <a:pt x="0" y="760247"/>
                    <a:pt x="0" y="741279"/>
                  </a:cubicBezTo>
                  <a:lnTo>
                    <a:pt x="0" y="71521"/>
                  </a:lnTo>
                  <a:cubicBezTo>
                    <a:pt x="0" y="52553"/>
                    <a:pt x="7535" y="34361"/>
                    <a:pt x="20948" y="20948"/>
                  </a:cubicBezTo>
                  <a:cubicBezTo>
                    <a:pt x="34361" y="7535"/>
                    <a:pt x="52553" y="0"/>
                    <a:pt x="71521" y="0"/>
                  </a:cubicBezTo>
                  <a:close/>
                </a:path>
              </a:pathLst>
            </a:custGeom>
            <a:blipFill>
              <a:blip r:embed="rId2"/>
              <a:stretch>
                <a:fillRect t="-7842" b="-7842"/>
              </a:stretch>
            </a:blipFill>
          </p:spPr>
        </p:sp>
      </p:grpSp>
      <p:sp>
        <p:nvSpPr>
          <p:cNvPr id="34" name="TextBox 34"/>
          <p:cNvSpPr txBox="1"/>
          <p:nvPr/>
        </p:nvSpPr>
        <p:spPr>
          <a:xfrm>
            <a:off x="1707215" y="1304411"/>
            <a:ext cx="7595563" cy="1039695"/>
          </a:xfrm>
          <a:prstGeom prst="rect">
            <a:avLst/>
          </a:prstGeom>
        </p:spPr>
        <p:txBody>
          <a:bodyPr lIns="0" tIns="0" rIns="0" bIns="0" rtlCol="0" anchor="t">
            <a:spAutoFit/>
          </a:bodyPr>
          <a:lstStyle/>
          <a:p>
            <a:pPr algn="l">
              <a:lnSpc>
                <a:spcPts val="8500"/>
              </a:lnSpc>
              <a:spcBef>
                <a:spcPct val="0"/>
              </a:spcBef>
            </a:pPr>
            <a:r>
              <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Thu thập dữ liệu</a:t>
            </a:r>
            <a:endParaRPr lang="en-US" sz="6070"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35" name="TextBox 35"/>
          <p:cNvSpPr txBox="1"/>
          <p:nvPr/>
        </p:nvSpPr>
        <p:spPr>
          <a:xfrm>
            <a:off x="9139238" y="4652314"/>
            <a:ext cx="9525" cy="887122"/>
          </a:xfrm>
          <a:prstGeom prst="rect">
            <a:avLst/>
          </a:prstGeom>
        </p:spPr>
        <p:txBody>
          <a:bodyPr lIns="0" tIns="0" rIns="0" bIns="0" rtlCol="0" anchor="t">
            <a:spAutoFit/>
          </a:bodyPr>
          <a:lstStyle/>
          <a:p>
            <a:pPr algn="ctr">
              <a:lnSpc>
                <a:spcPts val="7280"/>
              </a:lnSpc>
            </a:pPr>
          </a:p>
        </p:txBody>
      </p:sp>
      <p:sp>
        <p:nvSpPr>
          <p:cNvPr id="36" name="TextBox 36"/>
          <p:cNvSpPr txBox="1"/>
          <p:nvPr/>
        </p:nvSpPr>
        <p:spPr>
          <a:xfrm>
            <a:off x="9139238" y="4652314"/>
            <a:ext cx="9525" cy="887122"/>
          </a:xfrm>
          <a:prstGeom prst="rect">
            <a:avLst/>
          </a:prstGeom>
        </p:spPr>
        <p:txBody>
          <a:bodyPr lIns="0" tIns="0" rIns="0" bIns="0" rtlCol="0" anchor="t">
            <a:spAutoFit/>
          </a:bodyPr>
          <a:lstStyle/>
          <a:p>
            <a:pPr algn="ctr">
              <a:lnSpc>
                <a:spcPts val="7280"/>
              </a:lnSpc>
            </a:pPr>
          </a:p>
        </p:txBody>
      </p:sp>
      <p:grpSp>
        <p:nvGrpSpPr>
          <p:cNvPr id="37" name="Group 37"/>
          <p:cNvGrpSpPr/>
          <p:nvPr/>
        </p:nvGrpSpPr>
        <p:grpSpPr>
          <a:xfrm rot="0">
            <a:off x="8662988" y="1847360"/>
            <a:ext cx="9415070" cy="3815766"/>
            <a:chOff x="0" y="0"/>
            <a:chExt cx="1160779" cy="470444"/>
          </a:xfrm>
        </p:grpSpPr>
        <p:sp>
          <p:nvSpPr>
            <p:cNvPr id="38" name="Freeform 38"/>
            <p:cNvSpPr/>
            <p:nvPr/>
          </p:nvSpPr>
          <p:spPr>
            <a:xfrm>
              <a:off x="0" y="0"/>
              <a:ext cx="1160779" cy="470444"/>
            </a:xfrm>
            <a:custGeom>
              <a:avLst/>
              <a:gdLst/>
              <a:ahLst/>
              <a:cxnLst/>
              <a:rect l="l" t="t" r="r" b="b"/>
              <a:pathLst>
                <a:path w="1160779" h="470444">
                  <a:moveTo>
                    <a:pt x="18913" y="0"/>
                  </a:moveTo>
                  <a:lnTo>
                    <a:pt x="1141867" y="0"/>
                  </a:lnTo>
                  <a:cubicBezTo>
                    <a:pt x="1152312" y="0"/>
                    <a:pt x="1160779" y="8467"/>
                    <a:pt x="1160779" y="18913"/>
                  </a:cubicBezTo>
                  <a:lnTo>
                    <a:pt x="1160779" y="451531"/>
                  </a:lnTo>
                  <a:cubicBezTo>
                    <a:pt x="1160779" y="456547"/>
                    <a:pt x="1158787" y="461358"/>
                    <a:pt x="1155240" y="464904"/>
                  </a:cubicBezTo>
                  <a:cubicBezTo>
                    <a:pt x="1151693" y="468451"/>
                    <a:pt x="1146883" y="470444"/>
                    <a:pt x="1141867" y="470444"/>
                  </a:cubicBezTo>
                  <a:lnTo>
                    <a:pt x="18913" y="470444"/>
                  </a:lnTo>
                  <a:cubicBezTo>
                    <a:pt x="8467" y="470444"/>
                    <a:pt x="0" y="461976"/>
                    <a:pt x="0" y="451531"/>
                  </a:cubicBezTo>
                  <a:lnTo>
                    <a:pt x="0" y="18913"/>
                  </a:lnTo>
                  <a:cubicBezTo>
                    <a:pt x="0" y="8467"/>
                    <a:pt x="8467" y="0"/>
                    <a:pt x="18913" y="0"/>
                  </a:cubicBezTo>
                  <a:close/>
                </a:path>
              </a:pathLst>
            </a:custGeom>
            <a:blipFill>
              <a:blip r:embed="rId3"/>
              <a:stretch>
                <a:fillRect l="-7082" r="-7082"/>
              </a:stretch>
            </a:blipFill>
          </p:spPr>
        </p:sp>
      </p:grpSp>
      <p:sp>
        <p:nvSpPr>
          <p:cNvPr id="39" name="TextBox 39"/>
          <p:cNvSpPr txBox="1"/>
          <p:nvPr/>
        </p:nvSpPr>
        <p:spPr>
          <a:xfrm>
            <a:off x="15940842" y="510615"/>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40" name="TextBox 40"/>
          <p:cNvSpPr txBox="1"/>
          <p:nvPr/>
        </p:nvSpPr>
        <p:spPr>
          <a:xfrm>
            <a:off x="14385046" y="510615"/>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Me</a:t>
            </a:r>
            <a:endParaRPr lang="en-US" sz="1200">
              <a:solidFill>
                <a:srgbClr val="FFFFFF"/>
              </a:solidFill>
              <a:latin typeface="Open Sans"/>
              <a:ea typeface="Open Sans"/>
              <a:cs typeface="Open Sans"/>
              <a:sym typeface="Open Sans"/>
            </a:endParaRPr>
          </a:p>
        </p:txBody>
      </p:sp>
      <p:sp>
        <p:nvSpPr>
          <p:cNvPr id="41" name="TextBox 41"/>
          <p:cNvSpPr txBox="1"/>
          <p:nvPr/>
        </p:nvSpPr>
        <p:spPr>
          <a:xfrm>
            <a:off x="13154289" y="510615"/>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Project</a:t>
            </a:r>
            <a:endParaRPr lang="en-US" sz="1200">
              <a:solidFill>
                <a:srgbClr val="FFFFFF"/>
              </a:solidFill>
              <a:latin typeface="Open Sans"/>
              <a:ea typeface="Open Sans"/>
              <a:cs typeface="Open Sans"/>
              <a:sym typeface="Open Sans"/>
            </a:endParaRPr>
          </a:p>
        </p:txBody>
      </p:sp>
      <p:sp>
        <p:nvSpPr>
          <p:cNvPr id="42" name="TextBox 42"/>
          <p:cNvSpPr txBox="1"/>
          <p:nvPr/>
        </p:nvSpPr>
        <p:spPr>
          <a:xfrm>
            <a:off x="11898530" y="510615"/>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43" name="TextBox 43"/>
          <p:cNvSpPr txBox="1"/>
          <p:nvPr/>
        </p:nvSpPr>
        <p:spPr>
          <a:xfrm>
            <a:off x="10806418" y="6609692"/>
            <a:ext cx="340698" cy="257137"/>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03</a:t>
            </a:r>
            <a:endParaRPr lang="en-US" sz="1500" b="1">
              <a:solidFill>
                <a:srgbClr val="01072A"/>
              </a:solidFill>
              <a:latin typeface="Open Sans Bold"/>
              <a:ea typeface="Open Sans Bold"/>
              <a:cs typeface="Open Sans Bold"/>
              <a:sym typeface="Open Sans Bold"/>
            </a:endParaRPr>
          </a:p>
        </p:txBody>
      </p:sp>
      <p:sp>
        <p:nvSpPr>
          <p:cNvPr id="44" name="TextBox 44"/>
          <p:cNvSpPr txBox="1"/>
          <p:nvPr/>
        </p:nvSpPr>
        <p:spPr>
          <a:xfrm>
            <a:off x="2730638" y="3166494"/>
            <a:ext cx="5218604" cy="1234603"/>
          </a:xfrm>
          <a:prstGeom prst="rect">
            <a:avLst/>
          </a:prstGeom>
        </p:spPr>
        <p:txBody>
          <a:bodyPr lIns="0" tIns="0" rIns="0" bIns="0" rtlCol="0" anchor="t">
            <a:spAutoFit/>
          </a:bodyPr>
          <a:lstStyle/>
          <a:p>
            <a:pPr algn="l">
              <a:lnSpc>
                <a:spcPts val="3360"/>
              </a:lnSpc>
              <a:spcBef>
                <a:spcPct val="0"/>
              </a:spcBef>
            </a:pPr>
            <a:r>
              <a:rPr lang="en-US" sz="2400">
                <a:solidFill>
                  <a:srgbClr val="FFFFFF"/>
                </a:solidFill>
                <a:latin typeface="Open Sans"/>
                <a:ea typeface="Open Sans"/>
                <a:cs typeface="Open Sans"/>
                <a:sym typeface="Open Sans"/>
              </a:rPr>
              <a:t>Video được quay bằng điện thoại (30 FPS) trong quá trình di chuyển bằng xe máy ở tốc độ 15–20 km/h.</a:t>
            </a:r>
            <a:endParaRPr lang="en-US" sz="2400">
              <a:solidFill>
                <a:srgbClr val="FFFFFF"/>
              </a:solidFill>
              <a:latin typeface="Open Sans"/>
              <a:ea typeface="Open Sans"/>
              <a:cs typeface="Open Sans"/>
              <a:sym typeface="Open Sans"/>
            </a:endParaRPr>
          </a:p>
        </p:txBody>
      </p:sp>
      <p:grpSp>
        <p:nvGrpSpPr>
          <p:cNvPr id="45" name="Group 45"/>
          <p:cNvGrpSpPr/>
          <p:nvPr/>
        </p:nvGrpSpPr>
        <p:grpSpPr>
          <a:xfrm rot="0">
            <a:off x="1707215" y="3170159"/>
            <a:ext cx="597723" cy="597723"/>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C4FF"/>
            </a:solidFill>
          </p:spPr>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3080"/>
                </a:lnSpc>
              </a:pPr>
            </a:p>
          </p:txBody>
        </p:sp>
      </p:grpSp>
      <p:sp>
        <p:nvSpPr>
          <p:cNvPr id="48" name="TextBox 48"/>
          <p:cNvSpPr txBox="1"/>
          <p:nvPr/>
        </p:nvSpPr>
        <p:spPr>
          <a:xfrm>
            <a:off x="11700698" y="7800804"/>
            <a:ext cx="5047626" cy="815339"/>
          </a:xfrm>
          <a:prstGeom prst="rect">
            <a:avLst/>
          </a:prstGeom>
        </p:spPr>
        <p:txBody>
          <a:bodyPr lIns="0" tIns="0" rIns="0" bIns="0" rtlCol="0" anchor="t">
            <a:spAutoFit/>
          </a:bodyPr>
          <a:lstStyle/>
          <a:p>
            <a:pPr algn="l">
              <a:lnSpc>
                <a:spcPts val="3360"/>
              </a:lnSpc>
            </a:pPr>
            <a:r>
              <a:rPr lang="en-US" sz="2400">
                <a:solidFill>
                  <a:srgbClr val="FFFFFF"/>
                </a:solidFill>
                <a:latin typeface="Open Sans"/>
                <a:ea typeface="Open Sans"/>
                <a:cs typeface="Open Sans"/>
                <a:sym typeface="Open Sans"/>
              </a:rPr>
              <a:t>Có tất cả 8143 ảnh, thuộc vào 61 class là các biển báo cụ thể.</a:t>
            </a:r>
            <a:endParaRPr lang="en-US" sz="2400">
              <a:solidFill>
                <a:srgbClr val="FFFFFF"/>
              </a:solidFill>
              <a:latin typeface="Open Sans"/>
              <a:ea typeface="Open Sans"/>
              <a:cs typeface="Open Sans"/>
              <a:sym typeface="Open Sans"/>
            </a:endParaRPr>
          </a:p>
        </p:txBody>
      </p:sp>
      <p:sp>
        <p:nvSpPr>
          <p:cNvPr id="49" name="TextBox 49"/>
          <p:cNvSpPr txBox="1"/>
          <p:nvPr/>
        </p:nvSpPr>
        <p:spPr>
          <a:xfrm>
            <a:off x="11700698" y="6415600"/>
            <a:ext cx="5218604" cy="1234440"/>
          </a:xfrm>
          <a:prstGeom prst="rect">
            <a:avLst/>
          </a:prstGeom>
        </p:spPr>
        <p:txBody>
          <a:bodyPr lIns="0" tIns="0" rIns="0" bIns="0" rtlCol="0" anchor="t">
            <a:spAutoFit/>
          </a:bodyPr>
          <a:lstStyle/>
          <a:p>
            <a:pPr algn="l">
              <a:lnSpc>
                <a:spcPts val="3360"/>
              </a:lnSpc>
              <a:spcBef>
                <a:spcPct val="0"/>
              </a:spcBef>
            </a:pPr>
            <a:r>
              <a:rPr lang="en-US" sz="2400">
                <a:solidFill>
                  <a:srgbClr val="FFFFFF"/>
                </a:solidFill>
                <a:latin typeface="Open Sans"/>
                <a:ea typeface="Open Sans"/>
                <a:cs typeface="Open Sans"/>
                <a:sym typeface="Open Sans"/>
              </a:rPr>
              <a:t>Sau khi quay, ảnh được trích xuất từ video theo tỷ lệ cố định (ví dụ: 1 ảnh mỗi 30 frame ≈ 1 ảnh/giây).</a:t>
            </a:r>
            <a:endParaRPr lang="en-US" sz="2400">
              <a:solidFill>
                <a:srgbClr val="FFFFFF"/>
              </a:solidFill>
              <a:latin typeface="Open Sans"/>
              <a:ea typeface="Open Sans"/>
              <a:cs typeface="Open Sans"/>
              <a:sym typeface="Open Sans"/>
            </a:endParaRPr>
          </a:p>
        </p:txBody>
      </p:sp>
      <p:sp>
        <p:nvSpPr>
          <p:cNvPr id="50" name="TextBox 50"/>
          <p:cNvSpPr txBox="1"/>
          <p:nvPr/>
        </p:nvSpPr>
        <p:spPr>
          <a:xfrm>
            <a:off x="10806418" y="8040907"/>
            <a:ext cx="340698" cy="257137"/>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04</a:t>
            </a:r>
            <a:endParaRPr lang="en-US" sz="1500" b="1">
              <a:solidFill>
                <a:srgbClr val="01072A"/>
              </a:solidFill>
              <a:latin typeface="Open Sans Bold"/>
              <a:ea typeface="Open Sans Bold"/>
              <a:cs typeface="Open Sans Bold"/>
              <a:sym typeface="Open Sans Bold"/>
            </a:endParaRPr>
          </a:p>
        </p:txBody>
      </p:sp>
      <p:sp>
        <p:nvSpPr>
          <p:cNvPr id="51" name="TextBox 51"/>
          <p:cNvSpPr txBox="1"/>
          <p:nvPr/>
        </p:nvSpPr>
        <p:spPr>
          <a:xfrm>
            <a:off x="2719415" y="4858135"/>
            <a:ext cx="5229198" cy="1234439"/>
          </a:xfrm>
          <a:prstGeom prst="rect">
            <a:avLst/>
          </a:prstGeom>
        </p:spPr>
        <p:txBody>
          <a:bodyPr lIns="0" tIns="0" rIns="0" bIns="0" rtlCol="0" anchor="t">
            <a:spAutoFit/>
          </a:bodyPr>
          <a:lstStyle/>
          <a:p>
            <a:pPr algn="l">
              <a:lnSpc>
                <a:spcPts val="3360"/>
              </a:lnSpc>
            </a:pPr>
            <a:r>
              <a:rPr lang="en-US" sz="2400">
                <a:solidFill>
                  <a:srgbClr val="FFFFFF"/>
                </a:solidFill>
                <a:latin typeface="Open Sans"/>
                <a:ea typeface="Open Sans"/>
                <a:cs typeface="Open Sans"/>
                <a:sym typeface="Open Sans"/>
              </a:rPr>
              <a:t>Data được thu thập 5 đợt, Ở nhiều khu vực từ khu vực đường thành phố và đường cao tốc</a:t>
            </a:r>
            <a:endParaRPr lang="en-US" sz="2400">
              <a:solidFill>
                <a:srgbClr val="FFFFFF"/>
              </a:solidFill>
              <a:latin typeface="Open Sans"/>
              <a:ea typeface="Open Sans"/>
              <a:cs typeface="Open Sans"/>
              <a:sym typeface="Open Sans"/>
            </a:endParaRPr>
          </a:p>
        </p:txBody>
      </p:sp>
      <p:sp>
        <p:nvSpPr>
          <p:cNvPr id="52" name="TextBox 52"/>
          <p:cNvSpPr txBox="1"/>
          <p:nvPr/>
        </p:nvSpPr>
        <p:spPr>
          <a:xfrm>
            <a:off x="1835728" y="5077030"/>
            <a:ext cx="340698" cy="257137"/>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02</a:t>
            </a:r>
            <a:endParaRPr lang="en-US" sz="1500" b="1">
              <a:solidFill>
                <a:srgbClr val="01072A"/>
              </a:solidFill>
              <a:latin typeface="Open Sans Bold"/>
              <a:ea typeface="Open Sans Bold"/>
              <a:cs typeface="Open Sans Bold"/>
              <a:sym typeface="Open Sans Bold"/>
            </a:endParaRPr>
          </a:p>
        </p:txBody>
      </p:sp>
      <p:grpSp>
        <p:nvGrpSpPr>
          <p:cNvPr id="53" name="Group 53"/>
          <p:cNvGrpSpPr/>
          <p:nvPr/>
        </p:nvGrpSpPr>
        <p:grpSpPr>
          <a:xfrm rot="0">
            <a:off x="1614886" y="7051423"/>
            <a:ext cx="2489668" cy="3921826"/>
            <a:chOff x="0" y="0"/>
            <a:chExt cx="515985" cy="812800"/>
          </a:xfrm>
        </p:grpSpPr>
        <p:sp>
          <p:nvSpPr>
            <p:cNvPr id="54" name="Freeform 54"/>
            <p:cNvSpPr/>
            <p:nvPr/>
          </p:nvSpPr>
          <p:spPr>
            <a:xfrm>
              <a:off x="0" y="0"/>
              <a:ext cx="515985" cy="812800"/>
            </a:xfrm>
            <a:custGeom>
              <a:avLst/>
              <a:gdLst/>
              <a:ahLst/>
              <a:cxnLst/>
              <a:rect l="l" t="t" r="r" b="b"/>
              <a:pathLst>
                <a:path w="515985" h="812800">
                  <a:moveTo>
                    <a:pt x="71521" y="0"/>
                  </a:moveTo>
                  <a:lnTo>
                    <a:pt x="444463" y="0"/>
                  </a:lnTo>
                  <a:cubicBezTo>
                    <a:pt x="463432" y="0"/>
                    <a:pt x="481624" y="7535"/>
                    <a:pt x="495037" y="20948"/>
                  </a:cubicBezTo>
                  <a:cubicBezTo>
                    <a:pt x="508449" y="34361"/>
                    <a:pt x="515985" y="52553"/>
                    <a:pt x="515985" y="71521"/>
                  </a:cubicBezTo>
                  <a:lnTo>
                    <a:pt x="515985" y="741279"/>
                  </a:lnTo>
                  <a:cubicBezTo>
                    <a:pt x="515985" y="760247"/>
                    <a:pt x="508449" y="778439"/>
                    <a:pt x="495037" y="791852"/>
                  </a:cubicBezTo>
                  <a:cubicBezTo>
                    <a:pt x="481624" y="805265"/>
                    <a:pt x="463432" y="812800"/>
                    <a:pt x="444463" y="812800"/>
                  </a:cubicBezTo>
                  <a:lnTo>
                    <a:pt x="71521" y="812800"/>
                  </a:lnTo>
                  <a:cubicBezTo>
                    <a:pt x="52553" y="812800"/>
                    <a:pt x="34361" y="805265"/>
                    <a:pt x="20948" y="791852"/>
                  </a:cubicBezTo>
                  <a:cubicBezTo>
                    <a:pt x="7535" y="778439"/>
                    <a:pt x="0" y="760247"/>
                    <a:pt x="0" y="741279"/>
                  </a:cubicBezTo>
                  <a:lnTo>
                    <a:pt x="0" y="71521"/>
                  </a:lnTo>
                  <a:cubicBezTo>
                    <a:pt x="0" y="52553"/>
                    <a:pt x="7535" y="34361"/>
                    <a:pt x="20948" y="20948"/>
                  </a:cubicBezTo>
                  <a:cubicBezTo>
                    <a:pt x="34361" y="7535"/>
                    <a:pt x="52553" y="0"/>
                    <a:pt x="71521" y="0"/>
                  </a:cubicBezTo>
                  <a:close/>
                </a:path>
              </a:pathLst>
            </a:custGeom>
            <a:blipFill>
              <a:blip r:embed="rId4"/>
              <a:stretch>
                <a:fillRect t="-6934" b="-6934"/>
              </a:stretch>
            </a:blipFill>
          </p:spPr>
        </p:sp>
      </p:grpSp>
      <p:sp>
        <p:nvSpPr>
          <p:cNvPr id="55" name="TextBox 55"/>
          <p:cNvSpPr txBox="1"/>
          <p:nvPr/>
        </p:nvSpPr>
        <p:spPr>
          <a:xfrm>
            <a:off x="1835728" y="3301348"/>
            <a:ext cx="340698" cy="257137"/>
          </a:xfrm>
          <a:prstGeom prst="rect">
            <a:avLst/>
          </a:prstGeom>
        </p:spPr>
        <p:txBody>
          <a:bodyPr lIns="0" tIns="0" rIns="0" bIns="0" rtlCol="0" anchor="t">
            <a:spAutoFit/>
          </a:bodyPr>
          <a:lstStyle/>
          <a:p>
            <a:pPr algn="ctr">
              <a:lnSpc>
                <a:spcPts val="2100"/>
              </a:lnSpc>
              <a:spcBef>
                <a:spcPct val="0"/>
              </a:spcBef>
            </a:pPr>
            <a:r>
              <a:rPr lang="en-US" sz="1500" b="1">
                <a:solidFill>
                  <a:srgbClr val="01072A"/>
                </a:solidFill>
                <a:latin typeface="Open Sans Bold"/>
                <a:ea typeface="Open Sans Bold"/>
                <a:cs typeface="Open Sans Bold"/>
                <a:sym typeface="Open Sans Bold"/>
              </a:rPr>
              <a:t>01</a:t>
            </a:r>
            <a:endParaRPr lang="en-US" sz="1500" b="1">
              <a:solidFill>
                <a:srgbClr val="01072A"/>
              </a:solidFill>
              <a:latin typeface="Open Sans Bold"/>
              <a:ea typeface="Open Sans Bold"/>
              <a:cs typeface="Open Sans Bold"/>
              <a:sym typeface="Open Sans Bold"/>
            </a:endParaRPr>
          </a:p>
        </p:txBody>
      </p:sp>
      <p:sp>
        <p:nvSpPr>
          <p:cNvPr id="56" name="TextBox 56"/>
          <p:cNvSpPr txBox="1"/>
          <p:nvPr/>
        </p:nvSpPr>
        <p:spPr>
          <a:xfrm>
            <a:off x="1945464" y="381254"/>
            <a:ext cx="2431555" cy="587988"/>
          </a:xfrm>
          <a:prstGeom prst="rect">
            <a:avLst/>
          </a:prstGeom>
        </p:spPr>
        <p:txBody>
          <a:bodyPr lIns="0" tIns="0" rIns="0" bIns="0" rtlCol="0" anchor="t">
            <a:spAutoFit/>
          </a:bodyPr>
          <a:lstStyle/>
          <a:p>
            <a:pPr algn="ctr">
              <a:lnSpc>
                <a:spcPts val="4865"/>
              </a:lnSpc>
              <a:spcBef>
                <a:spcPct val="0"/>
              </a:spcBef>
            </a:pPr>
            <a:r>
              <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rPr>
              <a:t>NHÓM 5</a:t>
            </a:r>
            <a:endParaRPr lang="en-US" sz="3475" b="1">
              <a:solidFill>
                <a:srgbClr val="FFFFFF"/>
              </a:solidFill>
              <a:latin typeface="Century Gothic Paneuropean Bold" panose="020B0702020202020204"/>
              <a:ea typeface="Century Gothic Paneuropean Bold" panose="020B0702020202020204"/>
              <a:cs typeface="Century Gothic Paneuropean Bold" panose="020B0702020202020204"/>
              <a:sym typeface="Century Gothic Paneuropean Bold" panose="020B0702020202020204"/>
            </a:endParaRPr>
          </a:p>
        </p:txBody>
      </p:sp>
      <p:sp>
        <p:nvSpPr>
          <p:cNvPr id="57" name="Freeform 57"/>
          <p:cNvSpPr/>
          <p:nvPr/>
        </p:nvSpPr>
        <p:spPr>
          <a:xfrm>
            <a:off x="-109262" y="67371"/>
            <a:ext cx="2275924" cy="1282430"/>
          </a:xfrm>
          <a:custGeom>
            <a:avLst/>
            <a:gdLst/>
            <a:ahLst/>
            <a:cxnLst/>
            <a:rect l="l" t="t" r="r" b="b"/>
            <a:pathLst>
              <a:path w="2275924" h="1282430">
                <a:moveTo>
                  <a:pt x="0" y="0"/>
                </a:moveTo>
                <a:lnTo>
                  <a:pt x="2275924" y="0"/>
                </a:lnTo>
                <a:lnTo>
                  <a:pt x="2275924" y="1282429"/>
                </a:lnTo>
                <a:lnTo>
                  <a:pt x="0" y="1282429"/>
                </a:lnTo>
                <a:lnTo>
                  <a:pt x="0" y="0"/>
                </a:lnTo>
                <a:close/>
              </a:path>
            </a:pathLst>
          </a:custGeom>
          <a:blipFill>
            <a:blip r:embed="rId5"/>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6100</Words>
  <Application>WPS Presentation</Application>
  <PresentationFormat>On-screen Show (4:3)</PresentationFormat>
  <Paragraphs>501</Paragraphs>
  <Slides>22</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22</vt:i4>
      </vt:variant>
    </vt:vector>
  </HeadingPairs>
  <TitlesOfParts>
    <vt:vector size="43" baseType="lpstr">
      <vt:lpstr>Arial</vt:lpstr>
      <vt:lpstr>SimSun</vt:lpstr>
      <vt:lpstr>Wingdings</vt:lpstr>
      <vt:lpstr>Century Gothic Paneuropean Bold</vt:lpstr>
      <vt:lpstr>Open Sans</vt:lpstr>
      <vt:lpstr>Open Sans Bold</vt:lpstr>
      <vt:lpstr>Big Shoulders Display Bold</vt:lpstr>
      <vt:lpstr>Canva Sans Bold</vt:lpstr>
      <vt:lpstr>Arial</vt:lpstr>
      <vt:lpstr>Canva Sans</vt:lpstr>
      <vt:lpstr>Microsoft YaHei</vt:lpstr>
      <vt:lpstr>Arial Unicode MS</vt:lpstr>
      <vt:lpstr>Calibri</vt:lpstr>
      <vt:lpstr>Open Sans Medium</vt:lpstr>
      <vt:lpstr>BatangChe</vt:lpstr>
      <vt:lpstr>Segoe Print</vt:lpstr>
      <vt:lpstr>Trebuchet MS</vt:lpstr>
      <vt:lpstr>Tahoma</vt:lpstr>
      <vt:lpstr>Century751 No2 BT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Futuristic Technology Presentation</dc:title>
  <dc:creator/>
  <cp:lastModifiedBy>Tiểu Long Chau</cp:lastModifiedBy>
  <cp:revision>3</cp:revision>
  <dcterms:created xsi:type="dcterms:W3CDTF">2006-08-16T00:00:00Z</dcterms:created>
  <dcterms:modified xsi:type="dcterms:W3CDTF">2025-05-19T12:55:33Z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4D0A1B9439E04E8BAF891645C4C3C2C2_12</vt:lpwstr>
  </property>
  <property fmtid="{D5CDD505-2E9C-101B-9397-08002B2CF9AE}" pid="3" name="KSOProductBuildVer">
    <vt:lpwstr>1033-12.2.0.21179</vt:lpwstr>
  </property>
</Properties>
</file>